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2"/>
  </p:sldMasterIdLst>
  <p:notesMasterIdLst>
    <p:notesMasterId r:id="rId39"/>
  </p:notesMasterIdLst>
  <p:handoutMasterIdLst>
    <p:handoutMasterId r:id="rId40"/>
  </p:handoutMasterIdLst>
  <p:sldIdLst>
    <p:sldId id="265" r:id="rId3"/>
    <p:sldId id="325" r:id="rId4"/>
    <p:sldId id="310" r:id="rId5"/>
    <p:sldId id="336" r:id="rId6"/>
    <p:sldId id="342" r:id="rId7"/>
    <p:sldId id="343" r:id="rId8"/>
    <p:sldId id="341" r:id="rId9"/>
    <p:sldId id="312" r:id="rId10"/>
    <p:sldId id="337" r:id="rId11"/>
    <p:sldId id="311" r:id="rId12"/>
    <p:sldId id="344" r:id="rId13"/>
    <p:sldId id="326" r:id="rId14"/>
    <p:sldId id="327" r:id="rId15"/>
    <p:sldId id="328" r:id="rId16"/>
    <p:sldId id="338" r:id="rId17"/>
    <p:sldId id="313" r:id="rId18"/>
    <p:sldId id="314" r:id="rId19"/>
    <p:sldId id="316" r:id="rId20"/>
    <p:sldId id="315" r:id="rId21"/>
    <p:sldId id="318" r:id="rId22"/>
    <p:sldId id="320" r:id="rId23"/>
    <p:sldId id="346" r:id="rId24"/>
    <p:sldId id="319" r:id="rId25"/>
    <p:sldId id="345" r:id="rId26"/>
    <p:sldId id="329" r:id="rId27"/>
    <p:sldId id="339" r:id="rId28"/>
    <p:sldId id="322" r:id="rId29"/>
    <p:sldId id="330" r:id="rId30"/>
    <p:sldId id="323" r:id="rId31"/>
    <p:sldId id="333" r:id="rId32"/>
    <p:sldId id="324" r:id="rId33"/>
    <p:sldId id="335" r:id="rId34"/>
    <p:sldId id="331" r:id="rId35"/>
    <p:sldId id="334" r:id="rId36"/>
    <p:sldId id="332" r:id="rId37"/>
    <p:sldId id="340" r:id="rId38"/>
  </p:sldIdLst>
  <p:sldSz cx="12188825" cy="6858000"/>
  <p:notesSz cx="6858000" cy="9144000"/>
  <p:custDataLst>
    <p:tags r:id="rId41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4030">
          <p15:clr>
            <a:srgbClr val="A4A3A4"/>
          </p15:clr>
        </p15:guide>
        <p15:guide id="3" orient="horz" pos="1200">
          <p15:clr>
            <a:srgbClr val="A4A3A4"/>
          </p15:clr>
        </p15:guide>
        <p15:guide id="4" orient="horz" pos="1008">
          <p15:clr>
            <a:srgbClr val="A4A3A4"/>
          </p15:clr>
        </p15:guide>
        <p15:guide id="5" orient="horz" pos="3792">
          <p15:clr>
            <a:srgbClr val="A4A3A4"/>
          </p15:clr>
        </p15:guide>
        <p15:guide id="6" orient="horz">
          <p15:clr>
            <a:srgbClr val="A4A3A4"/>
          </p15:clr>
        </p15:guide>
        <p15:guide id="7" orient="horz" pos="3360">
          <p15:clr>
            <a:srgbClr val="A4A3A4"/>
          </p15:clr>
        </p15:guide>
        <p15:guide id="8" orient="horz" pos="3312">
          <p15:clr>
            <a:srgbClr val="A4A3A4"/>
          </p15:clr>
        </p15:guide>
        <p15:guide id="9" orient="horz" pos="240">
          <p15:clr>
            <a:srgbClr val="A4A3A4"/>
          </p15:clr>
        </p15:guide>
        <p15:guide id="10" orient="horz" pos="432">
          <p15:clr>
            <a:srgbClr val="A4A3A4"/>
          </p15:clr>
        </p15:guide>
        <p15:guide id="11" orient="horz" pos="2784">
          <p15:clr>
            <a:srgbClr val="A4A3A4"/>
          </p15:clr>
        </p15:guide>
        <p15:guide id="12" pos="3839">
          <p15:clr>
            <a:srgbClr val="A4A3A4"/>
          </p15:clr>
        </p15:guide>
        <p15:guide id="13" pos="959">
          <p15:clr>
            <a:srgbClr val="A4A3A4"/>
          </p15:clr>
        </p15:guide>
        <p15:guide id="14" pos="6143">
          <p15:clr>
            <a:srgbClr val="A4A3A4"/>
          </p15:clr>
        </p15:guide>
        <p15:guide id="15" pos="1247">
          <p15:clr>
            <a:srgbClr val="A4A3A4"/>
          </p15:clr>
        </p15:guide>
        <p15:guide id="16" pos="7007">
          <p15:clr>
            <a:srgbClr val="A4A3A4"/>
          </p15:clr>
        </p15:guide>
        <p15:guide id="17" pos="5855">
          <p15:clr>
            <a:srgbClr val="A4A3A4"/>
          </p15:clr>
        </p15:guide>
        <p15:guide id="18" pos="671">
          <p15:clr>
            <a:srgbClr val="A4A3A4"/>
          </p15:clr>
        </p15:guide>
        <p15:guide id="19" pos="7151">
          <p15:clr>
            <a:srgbClr val="A4A3A4"/>
          </p15:clr>
        </p15:guide>
        <p15:guide id="20" pos="311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65A56"/>
    <a:srgbClr val="AE504E"/>
    <a:srgbClr val="FFB86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52" autoAdjust="0"/>
    <p:restoredTop sz="69850" autoAdjust="0"/>
  </p:normalViewPr>
  <p:slideViewPr>
    <p:cSldViewPr showGuides="1">
      <p:cViewPr varScale="1">
        <p:scale>
          <a:sx n="81" d="100"/>
          <a:sy n="81" d="100"/>
        </p:scale>
        <p:origin x="1464" y="90"/>
      </p:cViewPr>
      <p:guideLst>
        <p:guide orient="horz" pos="2160"/>
        <p:guide orient="horz" pos="4030"/>
        <p:guide orient="horz" pos="1200"/>
        <p:guide orient="horz" pos="1008"/>
        <p:guide orient="horz" pos="3792"/>
        <p:guide orient="horz"/>
        <p:guide orient="horz" pos="3360"/>
        <p:guide orient="horz" pos="3312"/>
        <p:guide orient="horz" pos="240"/>
        <p:guide orient="horz" pos="432"/>
        <p:guide orient="horz" pos="2784"/>
        <p:guide pos="3839"/>
        <p:guide pos="959"/>
        <p:guide pos="6143"/>
        <p:guide pos="1247"/>
        <p:guide pos="7007"/>
        <p:guide pos="5855"/>
        <p:guide pos="671"/>
        <p:guide pos="7151"/>
        <p:guide pos="311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88" d="100"/>
          <a:sy n="88" d="100"/>
        </p:scale>
        <p:origin x="3822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ags" Target="tags/tag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handoutMaster" Target="handoutMasters/handoutMaster1.xml"/><Relationship Id="rId45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2EEF685-31C9-4A14-8248-283EB54B50A5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</dgm:pt>
    <dgm:pt modelId="{E5305583-665F-49D2-91A1-1A7CF5C604E1}">
      <dgm:prSet phldrT="[Tekst]"/>
      <dgm:spPr/>
      <dgm:t>
        <a:bodyPr/>
        <a:lstStyle/>
        <a:p>
          <a:r>
            <a:rPr lang="nl-BE" b="1" dirty="0" smtClean="0">
              <a:solidFill>
                <a:schemeClr val="bg1"/>
              </a:solidFill>
            </a:rPr>
            <a:t>Oogbeweging</a:t>
          </a:r>
          <a:endParaRPr lang="nl-BE" b="1" dirty="0">
            <a:solidFill>
              <a:schemeClr val="bg1"/>
            </a:solidFill>
          </a:endParaRPr>
        </a:p>
      </dgm:t>
    </dgm:pt>
    <dgm:pt modelId="{8EE2B6C8-A046-40DB-A143-326834BC2A28}" type="parTrans" cxnId="{964D8390-F752-4001-8045-EBCB8867A8E6}">
      <dgm:prSet/>
      <dgm:spPr/>
      <dgm:t>
        <a:bodyPr/>
        <a:lstStyle/>
        <a:p>
          <a:endParaRPr lang="nl-BE"/>
        </a:p>
      </dgm:t>
    </dgm:pt>
    <dgm:pt modelId="{BCF84296-7FCC-4B9F-BDF6-CB6FACF03A66}" type="sibTrans" cxnId="{964D8390-F752-4001-8045-EBCB8867A8E6}">
      <dgm:prSet/>
      <dgm:spPr/>
      <dgm:t>
        <a:bodyPr/>
        <a:lstStyle/>
        <a:p>
          <a:endParaRPr lang="nl-BE"/>
        </a:p>
      </dgm:t>
    </dgm:pt>
    <dgm:pt modelId="{827D0602-C5DB-4CB1-8FAA-556344047A38}">
      <dgm:prSet phldrT="[Tekst]"/>
      <dgm:spPr/>
      <dgm:t>
        <a:bodyPr/>
        <a:lstStyle/>
        <a:p>
          <a:r>
            <a:rPr lang="nl-BE" b="1" dirty="0" smtClean="0">
              <a:solidFill>
                <a:schemeClr val="bg1"/>
              </a:solidFill>
            </a:rPr>
            <a:t>Signaalinterpretatie</a:t>
          </a:r>
          <a:endParaRPr lang="nl-BE" b="1" dirty="0">
            <a:solidFill>
              <a:schemeClr val="bg1"/>
            </a:solidFill>
          </a:endParaRPr>
        </a:p>
      </dgm:t>
    </dgm:pt>
    <dgm:pt modelId="{F4CF6BB4-FB89-49B8-823F-4FD8EE09B8BD}" type="parTrans" cxnId="{682B537B-A48E-44D9-B911-E2D51492B553}">
      <dgm:prSet/>
      <dgm:spPr/>
      <dgm:t>
        <a:bodyPr/>
        <a:lstStyle/>
        <a:p>
          <a:endParaRPr lang="nl-BE"/>
        </a:p>
      </dgm:t>
    </dgm:pt>
    <dgm:pt modelId="{DFEF5429-DCD9-4679-84ED-0C309A5A7E58}" type="sibTrans" cxnId="{682B537B-A48E-44D9-B911-E2D51492B553}">
      <dgm:prSet/>
      <dgm:spPr/>
      <dgm:t>
        <a:bodyPr/>
        <a:lstStyle/>
        <a:p>
          <a:endParaRPr lang="nl-BE"/>
        </a:p>
      </dgm:t>
    </dgm:pt>
    <dgm:pt modelId="{D0A35E71-BB5E-40CB-A8E2-CF158AE9CC5B}">
      <dgm:prSet phldrT="[Tekst]"/>
      <dgm:spPr/>
      <dgm:t>
        <a:bodyPr/>
        <a:lstStyle/>
        <a:p>
          <a:r>
            <a:rPr lang="nl-BE" b="1" dirty="0" smtClean="0">
              <a:solidFill>
                <a:schemeClr val="bg1"/>
              </a:solidFill>
            </a:rPr>
            <a:t>Muisbesturing</a:t>
          </a:r>
          <a:endParaRPr lang="nl-BE" b="1" dirty="0">
            <a:solidFill>
              <a:schemeClr val="bg1"/>
            </a:solidFill>
          </a:endParaRPr>
        </a:p>
      </dgm:t>
    </dgm:pt>
    <dgm:pt modelId="{EACBA859-5123-4987-B4B9-5545EC996790}" type="parTrans" cxnId="{74177028-B137-4582-968F-798916088C49}">
      <dgm:prSet/>
      <dgm:spPr/>
      <dgm:t>
        <a:bodyPr/>
        <a:lstStyle/>
        <a:p>
          <a:endParaRPr lang="nl-BE"/>
        </a:p>
      </dgm:t>
    </dgm:pt>
    <dgm:pt modelId="{0C5BFFC2-11C1-4D48-9793-0077A04F22B6}" type="sibTrans" cxnId="{74177028-B137-4582-968F-798916088C49}">
      <dgm:prSet/>
      <dgm:spPr/>
      <dgm:t>
        <a:bodyPr/>
        <a:lstStyle/>
        <a:p>
          <a:endParaRPr lang="nl-BE"/>
        </a:p>
      </dgm:t>
    </dgm:pt>
    <dgm:pt modelId="{C78BA8E0-A0C6-49EA-92F6-5DD455370C91}">
      <dgm:prSet phldrT="[Tekst]"/>
      <dgm:spPr/>
      <dgm:t>
        <a:bodyPr/>
        <a:lstStyle/>
        <a:p>
          <a:r>
            <a:rPr lang="nl-BE" b="1" dirty="0" smtClean="0">
              <a:solidFill>
                <a:schemeClr val="bg1"/>
              </a:solidFill>
            </a:rPr>
            <a:t>Leerproces</a:t>
          </a:r>
          <a:endParaRPr lang="nl-BE" b="1" dirty="0">
            <a:solidFill>
              <a:schemeClr val="bg1"/>
            </a:solidFill>
          </a:endParaRPr>
        </a:p>
      </dgm:t>
    </dgm:pt>
    <dgm:pt modelId="{96A82024-9B4C-4DBA-BA4D-422601D1BE7D}" type="parTrans" cxnId="{45ED6150-95F7-4266-B3B1-2BA502A4E9BE}">
      <dgm:prSet/>
      <dgm:spPr/>
      <dgm:t>
        <a:bodyPr/>
        <a:lstStyle/>
        <a:p>
          <a:endParaRPr lang="nl-BE"/>
        </a:p>
      </dgm:t>
    </dgm:pt>
    <dgm:pt modelId="{25149998-BD5E-49AC-AA01-ED42CA924510}" type="sibTrans" cxnId="{45ED6150-95F7-4266-B3B1-2BA502A4E9BE}">
      <dgm:prSet/>
      <dgm:spPr/>
      <dgm:t>
        <a:bodyPr/>
        <a:lstStyle/>
        <a:p>
          <a:endParaRPr lang="nl-BE"/>
        </a:p>
      </dgm:t>
    </dgm:pt>
    <dgm:pt modelId="{F5A63357-78A1-4E8D-BF01-B7FD5D587A6E}" type="pres">
      <dgm:prSet presAssocID="{62EEF685-31C9-4A14-8248-283EB54B50A5}" presName="CompostProcess" presStyleCnt="0">
        <dgm:presLayoutVars>
          <dgm:dir/>
          <dgm:resizeHandles val="exact"/>
        </dgm:presLayoutVars>
      </dgm:prSet>
      <dgm:spPr/>
    </dgm:pt>
    <dgm:pt modelId="{23341D02-1ECF-46D3-8536-BF921400A5AA}" type="pres">
      <dgm:prSet presAssocID="{62EEF685-31C9-4A14-8248-283EB54B50A5}" presName="arrow" presStyleLbl="bgShp" presStyleIdx="0" presStyleCnt="1"/>
      <dgm:spPr/>
    </dgm:pt>
    <dgm:pt modelId="{474F14C6-7E22-472D-9254-2DD4958C7E17}" type="pres">
      <dgm:prSet presAssocID="{62EEF685-31C9-4A14-8248-283EB54B50A5}" presName="linearProcess" presStyleCnt="0"/>
      <dgm:spPr/>
    </dgm:pt>
    <dgm:pt modelId="{BC581A49-E03D-429A-B2AD-C1ADA842842F}" type="pres">
      <dgm:prSet presAssocID="{E5305583-665F-49D2-91A1-1A7CF5C604E1}" presName="text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nl-BE"/>
        </a:p>
      </dgm:t>
    </dgm:pt>
    <dgm:pt modelId="{753515A1-549C-406C-A1CC-0CA104268998}" type="pres">
      <dgm:prSet presAssocID="{BCF84296-7FCC-4B9F-BDF6-CB6FACF03A66}" presName="sibTrans" presStyleCnt="0"/>
      <dgm:spPr/>
    </dgm:pt>
    <dgm:pt modelId="{1D66D55E-B699-4532-A698-3FDFA908C245}" type="pres">
      <dgm:prSet presAssocID="{827D0602-C5DB-4CB1-8FAA-556344047A38}" presName="text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nl-BE"/>
        </a:p>
      </dgm:t>
    </dgm:pt>
    <dgm:pt modelId="{4FD82316-3CD5-4511-A9BE-CAD295AA365D}" type="pres">
      <dgm:prSet presAssocID="{DFEF5429-DCD9-4679-84ED-0C309A5A7E58}" presName="sibTrans" presStyleCnt="0"/>
      <dgm:spPr/>
    </dgm:pt>
    <dgm:pt modelId="{3735DEA4-BEBB-4B6D-B852-0B1BFA707A41}" type="pres">
      <dgm:prSet presAssocID="{D0A35E71-BB5E-40CB-A8E2-CF158AE9CC5B}" presName="text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nl-BE"/>
        </a:p>
      </dgm:t>
    </dgm:pt>
    <dgm:pt modelId="{9283C04D-7818-47F4-9EAB-4BDEF381A842}" type="pres">
      <dgm:prSet presAssocID="{0C5BFFC2-11C1-4D48-9793-0077A04F22B6}" presName="sibTrans" presStyleCnt="0"/>
      <dgm:spPr/>
    </dgm:pt>
    <dgm:pt modelId="{F55C3694-9D54-48CE-BCE1-726046F79947}" type="pres">
      <dgm:prSet presAssocID="{C78BA8E0-A0C6-49EA-92F6-5DD455370C91}" presName="text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nl-BE"/>
        </a:p>
      </dgm:t>
    </dgm:pt>
  </dgm:ptLst>
  <dgm:cxnLst>
    <dgm:cxn modelId="{FDD50EA9-5EA4-4DBD-BED6-33112F404EFB}" type="presOf" srcId="{62EEF685-31C9-4A14-8248-283EB54B50A5}" destId="{F5A63357-78A1-4E8D-BF01-B7FD5D587A6E}" srcOrd="0" destOrd="0" presId="urn:microsoft.com/office/officeart/2005/8/layout/hProcess9"/>
    <dgm:cxn modelId="{C16C0257-241F-4BEF-9B3C-E7A50F5826AC}" type="presOf" srcId="{C78BA8E0-A0C6-49EA-92F6-5DD455370C91}" destId="{F55C3694-9D54-48CE-BCE1-726046F79947}" srcOrd="0" destOrd="0" presId="urn:microsoft.com/office/officeart/2005/8/layout/hProcess9"/>
    <dgm:cxn modelId="{FE7507A5-CDEF-4676-BB12-56E83CEBAB35}" type="presOf" srcId="{D0A35E71-BB5E-40CB-A8E2-CF158AE9CC5B}" destId="{3735DEA4-BEBB-4B6D-B852-0B1BFA707A41}" srcOrd="0" destOrd="0" presId="urn:microsoft.com/office/officeart/2005/8/layout/hProcess9"/>
    <dgm:cxn modelId="{16EE46EA-4B84-4FB7-8408-E19DFBF149AF}" type="presOf" srcId="{827D0602-C5DB-4CB1-8FAA-556344047A38}" destId="{1D66D55E-B699-4532-A698-3FDFA908C245}" srcOrd="0" destOrd="0" presId="urn:microsoft.com/office/officeart/2005/8/layout/hProcess9"/>
    <dgm:cxn modelId="{74177028-B137-4582-968F-798916088C49}" srcId="{62EEF685-31C9-4A14-8248-283EB54B50A5}" destId="{D0A35E71-BB5E-40CB-A8E2-CF158AE9CC5B}" srcOrd="2" destOrd="0" parTransId="{EACBA859-5123-4987-B4B9-5545EC996790}" sibTransId="{0C5BFFC2-11C1-4D48-9793-0077A04F22B6}"/>
    <dgm:cxn modelId="{AB1C61DD-2D71-496F-8F83-3E864B396E4F}" type="presOf" srcId="{E5305583-665F-49D2-91A1-1A7CF5C604E1}" destId="{BC581A49-E03D-429A-B2AD-C1ADA842842F}" srcOrd="0" destOrd="0" presId="urn:microsoft.com/office/officeart/2005/8/layout/hProcess9"/>
    <dgm:cxn modelId="{964D8390-F752-4001-8045-EBCB8867A8E6}" srcId="{62EEF685-31C9-4A14-8248-283EB54B50A5}" destId="{E5305583-665F-49D2-91A1-1A7CF5C604E1}" srcOrd="0" destOrd="0" parTransId="{8EE2B6C8-A046-40DB-A143-326834BC2A28}" sibTransId="{BCF84296-7FCC-4B9F-BDF6-CB6FACF03A66}"/>
    <dgm:cxn modelId="{45ED6150-95F7-4266-B3B1-2BA502A4E9BE}" srcId="{62EEF685-31C9-4A14-8248-283EB54B50A5}" destId="{C78BA8E0-A0C6-49EA-92F6-5DD455370C91}" srcOrd="3" destOrd="0" parTransId="{96A82024-9B4C-4DBA-BA4D-422601D1BE7D}" sibTransId="{25149998-BD5E-49AC-AA01-ED42CA924510}"/>
    <dgm:cxn modelId="{682B537B-A48E-44D9-B911-E2D51492B553}" srcId="{62EEF685-31C9-4A14-8248-283EB54B50A5}" destId="{827D0602-C5DB-4CB1-8FAA-556344047A38}" srcOrd="1" destOrd="0" parTransId="{F4CF6BB4-FB89-49B8-823F-4FD8EE09B8BD}" sibTransId="{DFEF5429-DCD9-4679-84ED-0C309A5A7E58}"/>
    <dgm:cxn modelId="{3FFBAEBC-6EDA-4CC1-87FD-340C56ACFE20}" type="presParOf" srcId="{F5A63357-78A1-4E8D-BF01-B7FD5D587A6E}" destId="{23341D02-1ECF-46D3-8536-BF921400A5AA}" srcOrd="0" destOrd="0" presId="urn:microsoft.com/office/officeart/2005/8/layout/hProcess9"/>
    <dgm:cxn modelId="{45B07CFC-CD73-4B0A-B99F-4284BDDDBF19}" type="presParOf" srcId="{F5A63357-78A1-4E8D-BF01-B7FD5D587A6E}" destId="{474F14C6-7E22-472D-9254-2DD4958C7E17}" srcOrd="1" destOrd="0" presId="urn:microsoft.com/office/officeart/2005/8/layout/hProcess9"/>
    <dgm:cxn modelId="{16AF6C15-FF3B-4C7A-AB32-F41D654D16CF}" type="presParOf" srcId="{474F14C6-7E22-472D-9254-2DD4958C7E17}" destId="{BC581A49-E03D-429A-B2AD-C1ADA842842F}" srcOrd="0" destOrd="0" presId="urn:microsoft.com/office/officeart/2005/8/layout/hProcess9"/>
    <dgm:cxn modelId="{A6818352-0522-40E0-887D-9DDA2FF4E1C0}" type="presParOf" srcId="{474F14C6-7E22-472D-9254-2DD4958C7E17}" destId="{753515A1-549C-406C-A1CC-0CA104268998}" srcOrd="1" destOrd="0" presId="urn:microsoft.com/office/officeart/2005/8/layout/hProcess9"/>
    <dgm:cxn modelId="{D515FAA8-6AA7-4EED-99E2-6029C004E18E}" type="presParOf" srcId="{474F14C6-7E22-472D-9254-2DD4958C7E17}" destId="{1D66D55E-B699-4532-A698-3FDFA908C245}" srcOrd="2" destOrd="0" presId="urn:microsoft.com/office/officeart/2005/8/layout/hProcess9"/>
    <dgm:cxn modelId="{0F570E72-4C83-4695-A866-6B1FD24F8328}" type="presParOf" srcId="{474F14C6-7E22-472D-9254-2DD4958C7E17}" destId="{4FD82316-3CD5-4511-A9BE-CAD295AA365D}" srcOrd="3" destOrd="0" presId="urn:microsoft.com/office/officeart/2005/8/layout/hProcess9"/>
    <dgm:cxn modelId="{B951411A-4E4D-4D10-B4E8-120CC69C6ABF}" type="presParOf" srcId="{474F14C6-7E22-472D-9254-2DD4958C7E17}" destId="{3735DEA4-BEBB-4B6D-B852-0B1BFA707A41}" srcOrd="4" destOrd="0" presId="urn:microsoft.com/office/officeart/2005/8/layout/hProcess9"/>
    <dgm:cxn modelId="{32AF3DD3-6C26-4E3C-9791-6333B8E91068}" type="presParOf" srcId="{474F14C6-7E22-472D-9254-2DD4958C7E17}" destId="{9283C04D-7818-47F4-9EAB-4BDEF381A842}" srcOrd="5" destOrd="0" presId="urn:microsoft.com/office/officeart/2005/8/layout/hProcess9"/>
    <dgm:cxn modelId="{1830F36B-CD2E-417A-8663-7AF177D1819B}" type="presParOf" srcId="{474F14C6-7E22-472D-9254-2DD4958C7E17}" destId="{F55C3694-9D54-48CE-BCE1-726046F79947}" srcOrd="6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55F9B68-7B18-4D69-8243-3FEB54DBADEA}" type="doc">
      <dgm:prSet loTypeId="urn:microsoft.com/office/officeart/2009/layout/CircleArrowProcess" loCatId="process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nl-BE"/>
        </a:p>
      </dgm:t>
    </dgm:pt>
    <dgm:pt modelId="{D8465A8F-8887-4BE4-B767-5EAA1FD817D0}">
      <dgm:prSet phldrT="[Tekst]" custT="1"/>
      <dgm:spPr/>
      <dgm:t>
        <a:bodyPr/>
        <a:lstStyle/>
        <a:p>
          <a:pPr algn="l"/>
          <a:r>
            <a:rPr lang="nl-BE" sz="2400" b="1" dirty="0" smtClean="0"/>
            <a:t>G: MID</a:t>
          </a:r>
          <a:r>
            <a:rPr lang="nl-BE" sz="2400" dirty="0" smtClean="0"/>
            <a:t/>
          </a:r>
          <a:br>
            <a:rPr lang="nl-BE" sz="2400" dirty="0" smtClean="0"/>
          </a:br>
          <a:r>
            <a:rPr lang="nl-BE" sz="2400" b="1" dirty="0" smtClean="0"/>
            <a:t>S: MID</a:t>
          </a:r>
          <a:endParaRPr lang="nl-BE" sz="2400" dirty="0"/>
        </a:p>
      </dgm:t>
    </dgm:pt>
    <dgm:pt modelId="{CFCF1296-E97F-4D86-AE49-E8F257570C2C}" type="parTrans" cxnId="{A2B54B82-F2A6-4618-8D60-A818AE61644E}">
      <dgm:prSet/>
      <dgm:spPr/>
      <dgm:t>
        <a:bodyPr/>
        <a:lstStyle/>
        <a:p>
          <a:endParaRPr lang="nl-BE"/>
        </a:p>
      </dgm:t>
    </dgm:pt>
    <dgm:pt modelId="{448D14B3-5D84-489A-944D-3C62970399DD}" type="sibTrans" cxnId="{A2B54B82-F2A6-4618-8D60-A818AE61644E}">
      <dgm:prSet/>
      <dgm:spPr/>
      <dgm:t>
        <a:bodyPr/>
        <a:lstStyle/>
        <a:p>
          <a:endParaRPr lang="nl-BE"/>
        </a:p>
      </dgm:t>
    </dgm:pt>
    <dgm:pt modelId="{2F950991-C014-4B3D-9E13-5FC4A5C48860}">
      <dgm:prSet phldrT="[Tekst]" custT="1"/>
      <dgm:spPr/>
      <dgm:t>
        <a:bodyPr/>
        <a:lstStyle/>
        <a:p>
          <a:pPr algn="l"/>
          <a:r>
            <a:rPr lang="nl-BE" sz="2400" b="1" dirty="0" smtClean="0"/>
            <a:t>G: MID</a:t>
          </a:r>
          <a:r>
            <a:rPr lang="nl-BE" sz="2400" dirty="0" smtClean="0"/>
            <a:t/>
          </a:r>
          <a:br>
            <a:rPr lang="nl-BE" sz="2400" dirty="0" smtClean="0"/>
          </a:br>
          <a:r>
            <a:rPr lang="nl-BE" sz="2400" b="1" dirty="0" smtClean="0"/>
            <a:t>S: DOWN</a:t>
          </a:r>
          <a:endParaRPr lang="nl-BE" sz="2400" dirty="0"/>
        </a:p>
      </dgm:t>
    </dgm:pt>
    <dgm:pt modelId="{6E22EFF5-E076-42B4-8F0C-9C8E4A7B34BD}" type="parTrans" cxnId="{9CE45963-143F-4261-BF0D-35CEA82366A8}">
      <dgm:prSet/>
      <dgm:spPr/>
      <dgm:t>
        <a:bodyPr/>
        <a:lstStyle/>
        <a:p>
          <a:endParaRPr lang="nl-BE"/>
        </a:p>
      </dgm:t>
    </dgm:pt>
    <dgm:pt modelId="{786134BD-5D0F-4045-9DCA-BC92B8EE3B95}" type="sibTrans" cxnId="{9CE45963-143F-4261-BF0D-35CEA82366A8}">
      <dgm:prSet/>
      <dgm:spPr/>
      <dgm:t>
        <a:bodyPr/>
        <a:lstStyle/>
        <a:p>
          <a:endParaRPr lang="nl-BE"/>
        </a:p>
      </dgm:t>
    </dgm:pt>
    <dgm:pt modelId="{744D04E4-C9BD-4B16-98BD-03D508AB1B1C}">
      <dgm:prSet phldrT="[Tekst]" custT="1"/>
      <dgm:spPr/>
      <dgm:t>
        <a:bodyPr/>
        <a:lstStyle/>
        <a:p>
          <a:pPr algn="l"/>
          <a:r>
            <a:rPr lang="nl-BE" sz="2400" b="1" dirty="0" smtClean="0"/>
            <a:t>G</a:t>
          </a:r>
          <a:r>
            <a:rPr lang="nl-BE" sz="2400" dirty="0" smtClean="0"/>
            <a:t>: </a:t>
          </a:r>
          <a:r>
            <a:rPr lang="nl-BE" sz="2400" b="1" dirty="0" smtClean="0"/>
            <a:t>UP</a:t>
          </a:r>
          <a:r>
            <a:rPr lang="nl-BE" sz="2400" dirty="0" smtClean="0"/>
            <a:t/>
          </a:r>
          <a:br>
            <a:rPr lang="nl-BE" sz="2400" dirty="0" smtClean="0"/>
          </a:br>
          <a:r>
            <a:rPr lang="nl-BE" sz="2400" b="1" dirty="0" smtClean="0"/>
            <a:t>S: MID</a:t>
          </a:r>
          <a:endParaRPr lang="nl-BE" sz="2400" b="1" baseline="-25000" dirty="0"/>
        </a:p>
      </dgm:t>
    </dgm:pt>
    <dgm:pt modelId="{53328112-AB99-4D57-84C6-6536D6CE4A77}" type="parTrans" cxnId="{1EF01E4B-89F3-4F61-932A-242C254DD601}">
      <dgm:prSet/>
      <dgm:spPr/>
      <dgm:t>
        <a:bodyPr/>
        <a:lstStyle/>
        <a:p>
          <a:endParaRPr lang="nl-BE"/>
        </a:p>
      </dgm:t>
    </dgm:pt>
    <dgm:pt modelId="{FB22B7FE-90CB-44A5-9F0C-E636476182D6}" type="sibTrans" cxnId="{1EF01E4B-89F3-4F61-932A-242C254DD601}">
      <dgm:prSet/>
      <dgm:spPr/>
      <dgm:t>
        <a:bodyPr/>
        <a:lstStyle/>
        <a:p>
          <a:endParaRPr lang="nl-BE"/>
        </a:p>
      </dgm:t>
    </dgm:pt>
    <dgm:pt modelId="{9545E961-41AB-4F85-9096-5D81B099E17F}" type="pres">
      <dgm:prSet presAssocID="{F55F9B68-7B18-4D69-8243-3FEB54DBADEA}" presName="Name0" presStyleCnt="0">
        <dgm:presLayoutVars>
          <dgm:chMax val="7"/>
          <dgm:chPref val="7"/>
          <dgm:dir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757800A9-118B-4FBD-84B0-882A3489EF97}" type="pres">
      <dgm:prSet presAssocID="{D8465A8F-8887-4BE4-B767-5EAA1FD817D0}" presName="Accent1" presStyleCnt="0"/>
      <dgm:spPr/>
    </dgm:pt>
    <dgm:pt modelId="{D3139BE7-2D2C-4E4D-A343-16F665A060ED}" type="pres">
      <dgm:prSet presAssocID="{D8465A8F-8887-4BE4-B767-5EAA1FD817D0}" presName="Accent" presStyleLbl="node1" presStyleIdx="0" presStyleCnt="3"/>
      <dgm:spPr>
        <a:solidFill>
          <a:schemeClr val="accent2">
            <a:lumMod val="75000"/>
          </a:schemeClr>
        </a:solidFill>
      </dgm:spPr>
    </dgm:pt>
    <dgm:pt modelId="{AB34F9DC-ACA4-4672-865D-11579C00652E}" type="pres">
      <dgm:prSet presAssocID="{D8465A8F-8887-4BE4-B767-5EAA1FD817D0}" presName="Parent1" presStyleLbl="revTx" presStyleIdx="0" presStyleCnt="3" custLinFactNeighborX="13444" custLinFactNeighborY="1618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nl-BE"/>
        </a:p>
      </dgm:t>
    </dgm:pt>
    <dgm:pt modelId="{3CB7B30A-A669-4BB0-80C9-3B077A6D4D2E}" type="pres">
      <dgm:prSet presAssocID="{744D04E4-C9BD-4B16-98BD-03D508AB1B1C}" presName="Accent2" presStyleCnt="0"/>
      <dgm:spPr/>
    </dgm:pt>
    <dgm:pt modelId="{393F19CF-B2CD-4553-8949-90E330C541F5}" type="pres">
      <dgm:prSet presAssocID="{744D04E4-C9BD-4B16-98BD-03D508AB1B1C}" presName="Accent" presStyleLbl="node1" presStyleIdx="1" presStyleCnt="3"/>
      <dgm:spPr>
        <a:solidFill>
          <a:srgbClr val="C65A56"/>
        </a:solidFill>
      </dgm:spPr>
    </dgm:pt>
    <dgm:pt modelId="{3B914C42-B58F-4BA9-9550-6870AAC03D4A}" type="pres">
      <dgm:prSet presAssocID="{744D04E4-C9BD-4B16-98BD-03D508AB1B1C}" presName="Parent2" presStyleLbl="revTx" presStyleIdx="1" presStyleCnt="3" custLinFactNeighborX="29235" custLinFactNeighborY="-12189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nl-BE"/>
        </a:p>
      </dgm:t>
    </dgm:pt>
    <dgm:pt modelId="{807C008C-7A4B-4343-9ED4-38B67BF1AA87}" type="pres">
      <dgm:prSet presAssocID="{2F950991-C014-4B3D-9E13-5FC4A5C48860}" presName="Accent3" presStyleCnt="0"/>
      <dgm:spPr/>
    </dgm:pt>
    <dgm:pt modelId="{09A8940F-9F53-48EC-9243-0B8E222F6AF3}" type="pres">
      <dgm:prSet presAssocID="{2F950991-C014-4B3D-9E13-5FC4A5C48860}" presName="Accent" presStyleLbl="node1" presStyleIdx="2" presStyleCnt="3"/>
      <dgm:spPr>
        <a:solidFill>
          <a:srgbClr val="C65A56"/>
        </a:solidFill>
      </dgm:spPr>
    </dgm:pt>
    <dgm:pt modelId="{DE25578E-0D11-41F0-9F71-EA50D25FFE81}" type="pres">
      <dgm:prSet presAssocID="{2F950991-C014-4B3D-9E13-5FC4A5C48860}" presName="Parent3" presStyleLbl="revTx" presStyleIdx="2" presStyleCnt="3" custScaleX="104773" custScaleY="119438" custLinFactNeighborX="10738" custLinFactNeighborY="-9738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nl-BE"/>
        </a:p>
      </dgm:t>
    </dgm:pt>
  </dgm:ptLst>
  <dgm:cxnLst>
    <dgm:cxn modelId="{1EF01E4B-89F3-4F61-932A-242C254DD601}" srcId="{F55F9B68-7B18-4D69-8243-3FEB54DBADEA}" destId="{744D04E4-C9BD-4B16-98BD-03D508AB1B1C}" srcOrd="1" destOrd="0" parTransId="{53328112-AB99-4D57-84C6-6536D6CE4A77}" sibTransId="{FB22B7FE-90CB-44A5-9F0C-E636476182D6}"/>
    <dgm:cxn modelId="{A2B54B82-F2A6-4618-8D60-A818AE61644E}" srcId="{F55F9B68-7B18-4D69-8243-3FEB54DBADEA}" destId="{D8465A8F-8887-4BE4-B767-5EAA1FD817D0}" srcOrd="0" destOrd="0" parTransId="{CFCF1296-E97F-4D86-AE49-E8F257570C2C}" sibTransId="{448D14B3-5D84-489A-944D-3C62970399DD}"/>
    <dgm:cxn modelId="{9CE45963-143F-4261-BF0D-35CEA82366A8}" srcId="{F55F9B68-7B18-4D69-8243-3FEB54DBADEA}" destId="{2F950991-C014-4B3D-9E13-5FC4A5C48860}" srcOrd="2" destOrd="0" parTransId="{6E22EFF5-E076-42B4-8F0C-9C8E4A7B34BD}" sibTransId="{786134BD-5D0F-4045-9DCA-BC92B8EE3B95}"/>
    <dgm:cxn modelId="{DA99B15B-7A35-447E-BFA9-E132BD590A5E}" type="presOf" srcId="{2F950991-C014-4B3D-9E13-5FC4A5C48860}" destId="{DE25578E-0D11-41F0-9F71-EA50D25FFE81}" srcOrd="0" destOrd="0" presId="urn:microsoft.com/office/officeart/2009/layout/CircleArrowProcess"/>
    <dgm:cxn modelId="{36D590EF-30ED-4A68-BB13-402C26939244}" type="presOf" srcId="{F55F9B68-7B18-4D69-8243-3FEB54DBADEA}" destId="{9545E961-41AB-4F85-9096-5D81B099E17F}" srcOrd="0" destOrd="0" presId="urn:microsoft.com/office/officeart/2009/layout/CircleArrowProcess"/>
    <dgm:cxn modelId="{B9E52948-DD87-4F00-8205-CAAAB5B48231}" type="presOf" srcId="{744D04E4-C9BD-4B16-98BD-03D508AB1B1C}" destId="{3B914C42-B58F-4BA9-9550-6870AAC03D4A}" srcOrd="0" destOrd="0" presId="urn:microsoft.com/office/officeart/2009/layout/CircleArrowProcess"/>
    <dgm:cxn modelId="{CB554BDB-F621-41F6-B05C-5B34E0147994}" type="presOf" srcId="{D8465A8F-8887-4BE4-B767-5EAA1FD817D0}" destId="{AB34F9DC-ACA4-4672-865D-11579C00652E}" srcOrd="0" destOrd="0" presId="urn:microsoft.com/office/officeart/2009/layout/CircleArrowProcess"/>
    <dgm:cxn modelId="{2B5D0DCE-7125-4EA6-86B7-BEA797D7E1DD}" type="presParOf" srcId="{9545E961-41AB-4F85-9096-5D81B099E17F}" destId="{757800A9-118B-4FBD-84B0-882A3489EF97}" srcOrd="0" destOrd="0" presId="urn:microsoft.com/office/officeart/2009/layout/CircleArrowProcess"/>
    <dgm:cxn modelId="{38DE1F23-30E5-45C1-8961-0C41C96CB520}" type="presParOf" srcId="{757800A9-118B-4FBD-84B0-882A3489EF97}" destId="{D3139BE7-2D2C-4E4D-A343-16F665A060ED}" srcOrd="0" destOrd="0" presId="urn:microsoft.com/office/officeart/2009/layout/CircleArrowProcess"/>
    <dgm:cxn modelId="{6B84BA72-52A8-4121-961E-12F13B5721E1}" type="presParOf" srcId="{9545E961-41AB-4F85-9096-5D81B099E17F}" destId="{AB34F9DC-ACA4-4672-865D-11579C00652E}" srcOrd="1" destOrd="0" presId="urn:microsoft.com/office/officeart/2009/layout/CircleArrowProcess"/>
    <dgm:cxn modelId="{A63F9417-4675-46F6-A755-77BA105A30F2}" type="presParOf" srcId="{9545E961-41AB-4F85-9096-5D81B099E17F}" destId="{3CB7B30A-A669-4BB0-80C9-3B077A6D4D2E}" srcOrd="2" destOrd="0" presId="urn:microsoft.com/office/officeart/2009/layout/CircleArrowProcess"/>
    <dgm:cxn modelId="{C62CB9E7-3C2C-4108-B044-AE07FC99A9DF}" type="presParOf" srcId="{3CB7B30A-A669-4BB0-80C9-3B077A6D4D2E}" destId="{393F19CF-B2CD-4553-8949-90E330C541F5}" srcOrd="0" destOrd="0" presId="urn:microsoft.com/office/officeart/2009/layout/CircleArrowProcess"/>
    <dgm:cxn modelId="{3105140C-B579-4F48-A984-CE183E9483A5}" type="presParOf" srcId="{9545E961-41AB-4F85-9096-5D81B099E17F}" destId="{3B914C42-B58F-4BA9-9550-6870AAC03D4A}" srcOrd="3" destOrd="0" presId="urn:microsoft.com/office/officeart/2009/layout/CircleArrowProcess"/>
    <dgm:cxn modelId="{50BE9529-B18A-4374-B3D2-9F8829E4A04E}" type="presParOf" srcId="{9545E961-41AB-4F85-9096-5D81B099E17F}" destId="{807C008C-7A4B-4343-9ED4-38B67BF1AA87}" srcOrd="4" destOrd="0" presId="urn:microsoft.com/office/officeart/2009/layout/CircleArrowProcess"/>
    <dgm:cxn modelId="{B5231FBA-9D57-4375-A648-1DD4AA4A5446}" type="presParOf" srcId="{807C008C-7A4B-4343-9ED4-38B67BF1AA87}" destId="{09A8940F-9F53-48EC-9243-0B8E222F6AF3}" srcOrd="0" destOrd="0" presId="urn:microsoft.com/office/officeart/2009/layout/CircleArrowProcess"/>
    <dgm:cxn modelId="{2F1DE89A-A387-4654-987C-3E1C2DC5E904}" type="presParOf" srcId="{9545E961-41AB-4F85-9096-5D81B099E17F}" destId="{DE25578E-0D11-41F0-9F71-EA50D25FFE81}" srcOrd="5" destOrd="0" presId="urn:microsoft.com/office/officeart/2009/layout/CircleArrow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55F9B68-7B18-4D69-8243-3FEB54DBADEA}" type="doc">
      <dgm:prSet loTypeId="urn:microsoft.com/office/officeart/2009/layout/CircleArrowProcess" loCatId="process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nl-BE"/>
        </a:p>
      </dgm:t>
    </dgm:pt>
    <dgm:pt modelId="{D8465A8F-8887-4BE4-B767-5EAA1FD817D0}">
      <dgm:prSet phldrT="[Tekst]" custT="1"/>
      <dgm:spPr/>
      <dgm:t>
        <a:bodyPr/>
        <a:lstStyle/>
        <a:p>
          <a:pPr algn="l"/>
          <a:r>
            <a:rPr lang="nl-BE" sz="2000" b="1" dirty="0" smtClean="0"/>
            <a:t>G: MID</a:t>
          </a:r>
          <a:r>
            <a:rPr lang="nl-BE" sz="2000" dirty="0" smtClean="0"/>
            <a:t/>
          </a:r>
          <a:br>
            <a:rPr lang="nl-BE" sz="2000" dirty="0" smtClean="0"/>
          </a:br>
          <a:r>
            <a:rPr lang="nl-BE" sz="2000" b="1" dirty="0" smtClean="0"/>
            <a:t>S: DOWN</a:t>
          </a:r>
          <a:endParaRPr lang="nl-BE" sz="2000" dirty="0"/>
        </a:p>
      </dgm:t>
    </dgm:pt>
    <dgm:pt modelId="{CFCF1296-E97F-4D86-AE49-E8F257570C2C}" type="parTrans" cxnId="{A2B54B82-F2A6-4618-8D60-A818AE61644E}">
      <dgm:prSet/>
      <dgm:spPr/>
      <dgm:t>
        <a:bodyPr/>
        <a:lstStyle/>
        <a:p>
          <a:endParaRPr lang="nl-BE"/>
        </a:p>
      </dgm:t>
    </dgm:pt>
    <dgm:pt modelId="{448D14B3-5D84-489A-944D-3C62970399DD}" type="sibTrans" cxnId="{A2B54B82-F2A6-4618-8D60-A818AE61644E}">
      <dgm:prSet/>
      <dgm:spPr/>
      <dgm:t>
        <a:bodyPr/>
        <a:lstStyle/>
        <a:p>
          <a:endParaRPr lang="nl-BE"/>
        </a:p>
      </dgm:t>
    </dgm:pt>
    <dgm:pt modelId="{2F950991-C014-4B3D-9E13-5FC4A5C48860}">
      <dgm:prSet phldrT="[Tekst]" custT="1"/>
      <dgm:spPr/>
      <dgm:t>
        <a:bodyPr/>
        <a:lstStyle/>
        <a:p>
          <a:pPr algn="l"/>
          <a:r>
            <a:rPr lang="nl-BE" sz="1800" b="1" smtClean="0"/>
            <a:t>G: DOWN</a:t>
          </a:r>
          <a:r>
            <a:rPr lang="nl-BE" sz="1800" smtClean="0"/>
            <a:t/>
          </a:r>
          <a:br>
            <a:rPr lang="nl-BE" sz="1800" smtClean="0"/>
          </a:br>
          <a:r>
            <a:rPr lang="nl-BE" sz="1800" b="1" smtClean="0"/>
            <a:t>S: DOWN</a:t>
          </a:r>
          <a:r>
            <a:rPr lang="nl-BE" sz="1800" smtClean="0"/>
            <a:t> </a:t>
          </a:r>
        </a:p>
        <a:p>
          <a:pPr algn="l"/>
          <a:r>
            <a:rPr lang="nl-BE" sz="1800" smtClean="0"/>
            <a:t>(</a:t>
          </a:r>
          <a:r>
            <a:rPr lang="nl-BE" sz="1800" b="1" smtClean="0">
              <a:solidFill>
                <a:srgbClr val="FF0000"/>
              </a:solidFill>
            </a:rPr>
            <a:t>Kalibratie</a:t>
          </a:r>
          <a:r>
            <a:rPr lang="nl-BE" sz="1800" smtClean="0"/>
            <a:t>)</a:t>
          </a:r>
          <a:endParaRPr lang="nl-BE" sz="1800" dirty="0"/>
        </a:p>
      </dgm:t>
    </dgm:pt>
    <dgm:pt modelId="{6E22EFF5-E076-42B4-8F0C-9C8E4A7B34BD}" type="parTrans" cxnId="{9CE45963-143F-4261-BF0D-35CEA82366A8}">
      <dgm:prSet/>
      <dgm:spPr/>
      <dgm:t>
        <a:bodyPr/>
        <a:lstStyle/>
        <a:p>
          <a:endParaRPr lang="nl-BE"/>
        </a:p>
      </dgm:t>
    </dgm:pt>
    <dgm:pt modelId="{786134BD-5D0F-4045-9DCA-BC92B8EE3B95}" type="sibTrans" cxnId="{9CE45963-143F-4261-BF0D-35CEA82366A8}">
      <dgm:prSet/>
      <dgm:spPr/>
      <dgm:t>
        <a:bodyPr/>
        <a:lstStyle/>
        <a:p>
          <a:endParaRPr lang="nl-BE"/>
        </a:p>
      </dgm:t>
    </dgm:pt>
    <dgm:pt modelId="{744D04E4-C9BD-4B16-98BD-03D508AB1B1C}">
      <dgm:prSet phldrT="[Tekst]" custT="1"/>
      <dgm:spPr/>
      <dgm:t>
        <a:bodyPr/>
        <a:lstStyle/>
        <a:p>
          <a:pPr algn="l"/>
          <a:r>
            <a:rPr lang="nl-BE" sz="2000" b="1" smtClean="0"/>
            <a:t>G</a:t>
          </a:r>
          <a:r>
            <a:rPr lang="nl-BE" sz="2000" smtClean="0"/>
            <a:t>: </a:t>
          </a:r>
          <a:r>
            <a:rPr lang="nl-BE" sz="2000" b="1" smtClean="0"/>
            <a:t>DOWN</a:t>
          </a:r>
          <a:r>
            <a:rPr lang="nl-BE" sz="2000" smtClean="0"/>
            <a:t/>
          </a:r>
          <a:br>
            <a:rPr lang="nl-BE" sz="2000" smtClean="0"/>
          </a:br>
          <a:r>
            <a:rPr lang="nl-BE" sz="2000" b="1" smtClean="0"/>
            <a:t>S: </a:t>
          </a:r>
          <a:r>
            <a:rPr lang="nl-BE" sz="2000" b="1" smtClean="0">
              <a:solidFill>
                <a:srgbClr val="FF0000"/>
              </a:solidFill>
            </a:rPr>
            <a:t>D</a:t>
          </a:r>
          <a:r>
            <a:rPr lang="nl-BE" sz="2000" b="1" baseline="-25000" smtClean="0">
              <a:solidFill>
                <a:srgbClr val="FF0000"/>
              </a:solidFill>
            </a:rPr>
            <a:t>2</a:t>
          </a:r>
          <a:endParaRPr lang="nl-BE" sz="2000" b="1" baseline="-25000" dirty="0">
            <a:solidFill>
              <a:srgbClr val="FF0000"/>
            </a:solidFill>
          </a:endParaRPr>
        </a:p>
      </dgm:t>
    </dgm:pt>
    <dgm:pt modelId="{53328112-AB99-4D57-84C6-6536D6CE4A77}" type="parTrans" cxnId="{1EF01E4B-89F3-4F61-932A-242C254DD601}">
      <dgm:prSet/>
      <dgm:spPr/>
      <dgm:t>
        <a:bodyPr/>
        <a:lstStyle/>
        <a:p>
          <a:endParaRPr lang="nl-BE"/>
        </a:p>
      </dgm:t>
    </dgm:pt>
    <dgm:pt modelId="{FB22B7FE-90CB-44A5-9F0C-E636476182D6}" type="sibTrans" cxnId="{1EF01E4B-89F3-4F61-932A-242C254DD601}">
      <dgm:prSet/>
      <dgm:spPr/>
      <dgm:t>
        <a:bodyPr/>
        <a:lstStyle/>
        <a:p>
          <a:endParaRPr lang="nl-BE"/>
        </a:p>
      </dgm:t>
    </dgm:pt>
    <dgm:pt modelId="{9545E961-41AB-4F85-9096-5D81B099E17F}" type="pres">
      <dgm:prSet presAssocID="{F55F9B68-7B18-4D69-8243-3FEB54DBADEA}" presName="Name0" presStyleCnt="0">
        <dgm:presLayoutVars>
          <dgm:chMax val="7"/>
          <dgm:chPref val="7"/>
          <dgm:dir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757800A9-118B-4FBD-84B0-882A3489EF97}" type="pres">
      <dgm:prSet presAssocID="{D8465A8F-8887-4BE4-B767-5EAA1FD817D0}" presName="Accent1" presStyleCnt="0"/>
      <dgm:spPr/>
    </dgm:pt>
    <dgm:pt modelId="{D3139BE7-2D2C-4E4D-A343-16F665A060ED}" type="pres">
      <dgm:prSet presAssocID="{D8465A8F-8887-4BE4-B767-5EAA1FD817D0}" presName="Accent" presStyleLbl="node1" presStyleIdx="0" presStyleCnt="3"/>
      <dgm:spPr>
        <a:solidFill>
          <a:srgbClr val="C65A56"/>
        </a:solidFill>
      </dgm:spPr>
    </dgm:pt>
    <dgm:pt modelId="{AB34F9DC-ACA4-4672-865D-11579C00652E}" type="pres">
      <dgm:prSet presAssocID="{D8465A8F-8887-4BE4-B767-5EAA1FD817D0}" presName="Parent1" presStyleLbl="revTx" presStyleIdx="0" presStyleCnt="3" custLinFactNeighborX="13444" custLinFactNeighborY="1618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nl-BE"/>
        </a:p>
      </dgm:t>
    </dgm:pt>
    <dgm:pt modelId="{3CB7B30A-A669-4BB0-80C9-3B077A6D4D2E}" type="pres">
      <dgm:prSet presAssocID="{744D04E4-C9BD-4B16-98BD-03D508AB1B1C}" presName="Accent2" presStyleCnt="0"/>
      <dgm:spPr/>
    </dgm:pt>
    <dgm:pt modelId="{393F19CF-B2CD-4553-8949-90E330C541F5}" type="pres">
      <dgm:prSet presAssocID="{744D04E4-C9BD-4B16-98BD-03D508AB1B1C}" presName="Accent" presStyleLbl="node1" presStyleIdx="1" presStyleCnt="3"/>
      <dgm:spPr>
        <a:solidFill>
          <a:srgbClr val="C65A56"/>
        </a:solidFill>
      </dgm:spPr>
    </dgm:pt>
    <dgm:pt modelId="{3B914C42-B58F-4BA9-9550-6870AAC03D4A}" type="pres">
      <dgm:prSet presAssocID="{744D04E4-C9BD-4B16-98BD-03D508AB1B1C}" presName="Parent2" presStyleLbl="revTx" presStyleIdx="1" presStyleCnt="3" custLinFactNeighborX="29235" custLinFactNeighborY="-12189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nl-BE"/>
        </a:p>
      </dgm:t>
    </dgm:pt>
    <dgm:pt modelId="{807C008C-7A4B-4343-9ED4-38B67BF1AA87}" type="pres">
      <dgm:prSet presAssocID="{2F950991-C014-4B3D-9E13-5FC4A5C48860}" presName="Accent3" presStyleCnt="0"/>
      <dgm:spPr/>
    </dgm:pt>
    <dgm:pt modelId="{09A8940F-9F53-48EC-9243-0B8E222F6AF3}" type="pres">
      <dgm:prSet presAssocID="{2F950991-C014-4B3D-9E13-5FC4A5C48860}" presName="Accent" presStyleLbl="node1" presStyleIdx="2" presStyleCnt="3"/>
      <dgm:spPr>
        <a:solidFill>
          <a:schemeClr val="accent2">
            <a:lumMod val="75000"/>
          </a:schemeClr>
        </a:solidFill>
      </dgm:spPr>
    </dgm:pt>
    <dgm:pt modelId="{DE25578E-0D11-41F0-9F71-EA50D25FFE81}" type="pres">
      <dgm:prSet presAssocID="{2F950991-C014-4B3D-9E13-5FC4A5C48860}" presName="Parent3" presStyleLbl="revTx" presStyleIdx="2" presStyleCnt="3" custScaleX="186564" custScaleY="119438" custLinFactNeighborX="56107" custLinFactNeighborY="1243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nl-BE"/>
        </a:p>
      </dgm:t>
    </dgm:pt>
  </dgm:ptLst>
  <dgm:cxnLst>
    <dgm:cxn modelId="{1EF01E4B-89F3-4F61-932A-242C254DD601}" srcId="{F55F9B68-7B18-4D69-8243-3FEB54DBADEA}" destId="{744D04E4-C9BD-4B16-98BD-03D508AB1B1C}" srcOrd="1" destOrd="0" parTransId="{53328112-AB99-4D57-84C6-6536D6CE4A77}" sibTransId="{FB22B7FE-90CB-44A5-9F0C-E636476182D6}"/>
    <dgm:cxn modelId="{2C2FFC6C-2E4A-4FF9-84BD-44FD14C6571B}" type="presOf" srcId="{744D04E4-C9BD-4B16-98BD-03D508AB1B1C}" destId="{3B914C42-B58F-4BA9-9550-6870AAC03D4A}" srcOrd="0" destOrd="0" presId="urn:microsoft.com/office/officeart/2009/layout/CircleArrowProcess"/>
    <dgm:cxn modelId="{9CE45963-143F-4261-BF0D-35CEA82366A8}" srcId="{F55F9B68-7B18-4D69-8243-3FEB54DBADEA}" destId="{2F950991-C014-4B3D-9E13-5FC4A5C48860}" srcOrd="2" destOrd="0" parTransId="{6E22EFF5-E076-42B4-8F0C-9C8E4A7B34BD}" sibTransId="{786134BD-5D0F-4045-9DCA-BC92B8EE3B95}"/>
    <dgm:cxn modelId="{A2B54B82-F2A6-4618-8D60-A818AE61644E}" srcId="{F55F9B68-7B18-4D69-8243-3FEB54DBADEA}" destId="{D8465A8F-8887-4BE4-B767-5EAA1FD817D0}" srcOrd="0" destOrd="0" parTransId="{CFCF1296-E97F-4D86-AE49-E8F257570C2C}" sibTransId="{448D14B3-5D84-489A-944D-3C62970399DD}"/>
    <dgm:cxn modelId="{F9399975-B604-452B-8D7F-D46C201367D1}" type="presOf" srcId="{D8465A8F-8887-4BE4-B767-5EAA1FD817D0}" destId="{AB34F9DC-ACA4-4672-865D-11579C00652E}" srcOrd="0" destOrd="0" presId="urn:microsoft.com/office/officeart/2009/layout/CircleArrowProcess"/>
    <dgm:cxn modelId="{1CE940A7-D127-4405-8DD4-1E3CE308EC92}" type="presOf" srcId="{F55F9B68-7B18-4D69-8243-3FEB54DBADEA}" destId="{9545E961-41AB-4F85-9096-5D81B099E17F}" srcOrd="0" destOrd="0" presId="urn:microsoft.com/office/officeart/2009/layout/CircleArrowProcess"/>
    <dgm:cxn modelId="{DCAC408F-C178-413F-B915-AD222A4FA31F}" type="presOf" srcId="{2F950991-C014-4B3D-9E13-5FC4A5C48860}" destId="{DE25578E-0D11-41F0-9F71-EA50D25FFE81}" srcOrd="0" destOrd="0" presId="urn:microsoft.com/office/officeart/2009/layout/CircleArrowProcess"/>
    <dgm:cxn modelId="{5E01A73D-70FC-47B0-ABEF-9AAE5ABFB684}" type="presParOf" srcId="{9545E961-41AB-4F85-9096-5D81B099E17F}" destId="{757800A9-118B-4FBD-84B0-882A3489EF97}" srcOrd="0" destOrd="0" presId="urn:microsoft.com/office/officeart/2009/layout/CircleArrowProcess"/>
    <dgm:cxn modelId="{E7486FB4-81E0-4C0A-BFB5-AB444A6B5F79}" type="presParOf" srcId="{757800A9-118B-4FBD-84B0-882A3489EF97}" destId="{D3139BE7-2D2C-4E4D-A343-16F665A060ED}" srcOrd="0" destOrd="0" presId="urn:microsoft.com/office/officeart/2009/layout/CircleArrowProcess"/>
    <dgm:cxn modelId="{D5A876A0-FDDD-47A4-9D83-9B27475B5CAC}" type="presParOf" srcId="{9545E961-41AB-4F85-9096-5D81B099E17F}" destId="{AB34F9DC-ACA4-4672-865D-11579C00652E}" srcOrd="1" destOrd="0" presId="urn:microsoft.com/office/officeart/2009/layout/CircleArrowProcess"/>
    <dgm:cxn modelId="{7D8D833D-44BB-46A6-A8FF-FC5E552B613D}" type="presParOf" srcId="{9545E961-41AB-4F85-9096-5D81B099E17F}" destId="{3CB7B30A-A669-4BB0-80C9-3B077A6D4D2E}" srcOrd="2" destOrd="0" presId="urn:microsoft.com/office/officeart/2009/layout/CircleArrowProcess"/>
    <dgm:cxn modelId="{F432F525-E9E6-4EF4-A1ED-18467BD2916B}" type="presParOf" srcId="{3CB7B30A-A669-4BB0-80C9-3B077A6D4D2E}" destId="{393F19CF-B2CD-4553-8949-90E330C541F5}" srcOrd="0" destOrd="0" presId="urn:microsoft.com/office/officeart/2009/layout/CircleArrowProcess"/>
    <dgm:cxn modelId="{4720E57F-8698-4AA2-9A34-197391D91DF0}" type="presParOf" srcId="{9545E961-41AB-4F85-9096-5D81B099E17F}" destId="{3B914C42-B58F-4BA9-9550-6870AAC03D4A}" srcOrd="3" destOrd="0" presId="urn:microsoft.com/office/officeart/2009/layout/CircleArrowProcess"/>
    <dgm:cxn modelId="{57D77FA9-6D76-4E75-91F2-635B57BBA18A}" type="presParOf" srcId="{9545E961-41AB-4F85-9096-5D81B099E17F}" destId="{807C008C-7A4B-4343-9ED4-38B67BF1AA87}" srcOrd="4" destOrd="0" presId="urn:microsoft.com/office/officeart/2009/layout/CircleArrowProcess"/>
    <dgm:cxn modelId="{31D4582C-4A44-4C28-891F-30EB0DE57C61}" type="presParOf" srcId="{807C008C-7A4B-4343-9ED4-38B67BF1AA87}" destId="{09A8940F-9F53-48EC-9243-0B8E222F6AF3}" srcOrd="0" destOrd="0" presId="urn:microsoft.com/office/officeart/2009/layout/CircleArrowProcess"/>
    <dgm:cxn modelId="{696078FE-FAFB-4DE3-86BF-59A270FD70DF}" type="presParOf" srcId="{9545E961-41AB-4F85-9096-5D81B099E17F}" destId="{DE25578E-0D11-41F0-9F71-EA50D25FFE81}" srcOrd="5" destOrd="0" presId="urn:microsoft.com/office/officeart/2009/layout/CircleArrow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3139BE7-2D2C-4E4D-A343-16F665A060ED}">
      <dsp:nvSpPr>
        <dsp:cNvPr id="0" name=""/>
        <dsp:cNvSpPr/>
      </dsp:nvSpPr>
      <dsp:spPr>
        <a:xfrm>
          <a:off x="3315200" y="0"/>
          <a:ext cx="2668771" cy="2669178"/>
        </a:xfrm>
        <a:prstGeom prst="circularArrow">
          <a:avLst>
            <a:gd name="adj1" fmla="val 10980"/>
            <a:gd name="adj2" fmla="val 1142322"/>
            <a:gd name="adj3" fmla="val 4500000"/>
            <a:gd name="adj4" fmla="val 10800000"/>
            <a:gd name="adj5" fmla="val 12500"/>
          </a:avLst>
        </a:prstGeom>
        <a:solidFill>
          <a:schemeClr val="accent2">
            <a:lumMod val="75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AB34F9DC-ACA4-4672-865D-11579C00652E}">
      <dsp:nvSpPr>
        <dsp:cNvPr id="0" name=""/>
        <dsp:cNvSpPr/>
      </dsp:nvSpPr>
      <dsp:spPr>
        <a:xfrm>
          <a:off x="4104459" y="975648"/>
          <a:ext cx="1482985" cy="7413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l-BE" sz="2400" b="1" kern="1200" dirty="0" smtClean="0"/>
            <a:t>G: MID</a:t>
          </a:r>
          <a:r>
            <a:rPr lang="nl-BE" sz="2400" kern="1200" dirty="0" smtClean="0"/>
            <a:t/>
          </a:r>
          <a:br>
            <a:rPr lang="nl-BE" sz="2400" kern="1200" dirty="0" smtClean="0"/>
          </a:br>
          <a:r>
            <a:rPr lang="nl-BE" sz="2400" b="1" kern="1200" dirty="0" smtClean="0"/>
            <a:t>S: MID</a:t>
          </a:r>
          <a:endParaRPr lang="nl-BE" sz="2400" kern="1200" dirty="0"/>
        </a:p>
      </dsp:txBody>
      <dsp:txXfrm>
        <a:off x="4104459" y="975648"/>
        <a:ext cx="1482985" cy="741315"/>
      </dsp:txXfrm>
    </dsp:sp>
    <dsp:sp modelId="{393F19CF-B2CD-4553-8949-90E330C541F5}">
      <dsp:nvSpPr>
        <dsp:cNvPr id="0" name=""/>
        <dsp:cNvSpPr/>
      </dsp:nvSpPr>
      <dsp:spPr>
        <a:xfrm>
          <a:off x="2573958" y="1533640"/>
          <a:ext cx="2668771" cy="2669178"/>
        </a:xfrm>
        <a:prstGeom prst="leftCircularArrow">
          <a:avLst>
            <a:gd name="adj1" fmla="val 10980"/>
            <a:gd name="adj2" fmla="val 1142322"/>
            <a:gd name="adj3" fmla="val 6300000"/>
            <a:gd name="adj4" fmla="val 18900000"/>
            <a:gd name="adj5" fmla="val 12500"/>
          </a:avLst>
        </a:prstGeom>
        <a:solidFill>
          <a:srgbClr val="C65A56"/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3B914C42-B58F-4BA9-9550-6870AAC03D4A}">
      <dsp:nvSpPr>
        <dsp:cNvPr id="0" name=""/>
        <dsp:cNvSpPr/>
      </dsp:nvSpPr>
      <dsp:spPr>
        <a:xfrm>
          <a:off x="3600402" y="2415807"/>
          <a:ext cx="1482985" cy="7413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l-BE" sz="2400" b="1" kern="1200" dirty="0" smtClean="0"/>
            <a:t>G</a:t>
          </a:r>
          <a:r>
            <a:rPr lang="nl-BE" sz="2400" kern="1200" dirty="0" smtClean="0"/>
            <a:t>: </a:t>
          </a:r>
          <a:r>
            <a:rPr lang="nl-BE" sz="2400" b="1" kern="1200" dirty="0" smtClean="0"/>
            <a:t>UP</a:t>
          </a:r>
          <a:r>
            <a:rPr lang="nl-BE" sz="2400" kern="1200" dirty="0" smtClean="0"/>
            <a:t/>
          </a:r>
          <a:br>
            <a:rPr lang="nl-BE" sz="2400" kern="1200" dirty="0" smtClean="0"/>
          </a:br>
          <a:r>
            <a:rPr lang="nl-BE" sz="2400" b="1" kern="1200" dirty="0" smtClean="0"/>
            <a:t>S: MID</a:t>
          </a:r>
          <a:endParaRPr lang="nl-BE" sz="2400" b="1" kern="1200" baseline="-25000" dirty="0"/>
        </a:p>
      </dsp:txBody>
      <dsp:txXfrm>
        <a:off x="3600402" y="2415807"/>
        <a:ext cx="1482985" cy="741315"/>
      </dsp:txXfrm>
    </dsp:sp>
    <dsp:sp modelId="{09A8940F-9F53-48EC-9243-0B8E222F6AF3}">
      <dsp:nvSpPr>
        <dsp:cNvPr id="0" name=""/>
        <dsp:cNvSpPr/>
      </dsp:nvSpPr>
      <dsp:spPr>
        <a:xfrm>
          <a:off x="3505146" y="3250808"/>
          <a:ext cx="2292888" cy="2293807"/>
        </a:xfrm>
        <a:prstGeom prst="blockArc">
          <a:avLst>
            <a:gd name="adj1" fmla="val 13500000"/>
            <a:gd name="adj2" fmla="val 10800000"/>
            <a:gd name="adj3" fmla="val 12740"/>
          </a:avLst>
        </a:prstGeom>
        <a:solidFill>
          <a:srgbClr val="C65A56"/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DE25578E-0D11-41F0-9F71-EA50D25FFE81}">
      <dsp:nvSpPr>
        <dsp:cNvPr id="0" name=""/>
        <dsp:cNvSpPr/>
      </dsp:nvSpPr>
      <dsp:spPr>
        <a:xfrm>
          <a:off x="4032446" y="3906658"/>
          <a:ext cx="1553768" cy="8854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l-BE" sz="2400" b="1" kern="1200" dirty="0" smtClean="0"/>
            <a:t>G: MID</a:t>
          </a:r>
          <a:r>
            <a:rPr lang="nl-BE" sz="2400" kern="1200" dirty="0" smtClean="0"/>
            <a:t/>
          </a:r>
          <a:br>
            <a:rPr lang="nl-BE" sz="2400" kern="1200" dirty="0" smtClean="0"/>
          </a:br>
          <a:r>
            <a:rPr lang="nl-BE" sz="2400" b="1" kern="1200" dirty="0" smtClean="0"/>
            <a:t>S: DOWN</a:t>
          </a:r>
          <a:endParaRPr lang="nl-BE" sz="2400" kern="1200" dirty="0"/>
        </a:p>
      </dsp:txBody>
      <dsp:txXfrm>
        <a:off x="4032446" y="3906658"/>
        <a:ext cx="1553768" cy="88541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layout/CircleArrowProcess">
  <dgm:title val=""/>
  <dgm:desc val=""/>
  <dgm:catLst>
    <dgm:cat type="process" pri="16500"/>
    <dgm:cat type="cycle" pri="16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5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0.1144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Parent1" refType="w" fact="0.2368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0822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6678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5164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  <dgm:constr type="l" for="ch" forName="Accent2" refType="w" fact="0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</dgm:constrLst>
          </dgm:if>
          <dgm:if name="Name6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.1479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Parent1" refType="w" fact="0.2656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Accent3" refType="w" fact="0.185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2" refType="w" fact="0.1183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266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2" refType="w" fact="0.532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1" refType="w" fact="0.680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3" refType="w" fact="0.680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7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.1481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Parent1" refType="w" fact="0.2658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1171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2658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1171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6804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5348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6804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5348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  <dgm:constr type="l" for="ch" forName="Accent4" refType="w" fact="0.038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</dgm:constrLst>
          </dgm:if>
          <dgm:if name="Name8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.1481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186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2658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1171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2658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1171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2658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6804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5348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6804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5348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6804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9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.1481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Parent1" refType="w" fact="0.2658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1171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2658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1171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Child1" refType="w" fact="0.6804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5348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6804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5348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Accent5" refType="w" fact="0.1481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038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5" refType="w" fact="0.2658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1171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5" refType="w" fact="0.6804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5348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0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.1481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Parent1" refType="w" fact="0.2658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1171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2658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1171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Child1" refType="w" fact="0.6804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5348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6804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5348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Accent5" refType="w" fact="0.1481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186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5" refType="w" fact="0.2658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1171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2658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5" refType="w" fact="0.6804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5348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6804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14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-0.0407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Accent2" refType="w" fact="0.1533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  <dgm:constr type="l" for="ch" forName="Parent1" refType="w" fact="0.0822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2368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5164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6678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</dgm:constrLst>
          </dgm:if>
          <dgm:if name="Name15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.1479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Accent3" refType="w" fact="0.037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1" refType="w" fact="0.1183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Parent2" refType="w" fact="0.2656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118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1" refType="w" fact="0.532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2" refType="w" fact="0.680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3" refType="w" fact="0.532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16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.1481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Accent4" refType="w" fact="0.186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  <dgm:constr type="l" for="ch" forName="Parent1" refType="w" fact="0.1171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2658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1171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2658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5348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6804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5348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6804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</dgm:constrLst>
          </dgm:if>
          <dgm:if name="Name17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.1481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.1481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0378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1171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2658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1171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2658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1171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5348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6804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5348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6804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5348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18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.1481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.1481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Accent5" refType="w" fact="0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186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1" refType="w" fact="0.1171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2658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1171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2658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Parent5" refType="w" fact="0.1171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2658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1" refType="w" fact="0.5348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6804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5348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6804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Child5" refType="w" fact="0.5348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6804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9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.1481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.1481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Accent5" refType="w" fact="0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.1481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0378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1" refType="w" fact="0.1171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2658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1171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2658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Parent5" refType="w" fact="0.1171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2658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1171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1" refType="w" fact="0.5348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6804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5348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6804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Child5" refType="w" fact="0.5348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6804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5348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0">
            <dgm:if name="Name21" func="var" arg="dir" op="equ" val="norm">
              <dgm:choose name="Name22">
                <dgm:if name="Name23" axis="precedSib" ptType="node" func="cnt" op="equ" val="0">
                  <dgm:choose name="Name24">
                    <dgm:if name="Name25" axis="followSib" ptType="node" func="cnt" op="equ" val="0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150"/>
                          <dgm:adj idx="4" val="180"/>
                          <dgm:adj idx="5" val="0.125"/>
                        </dgm:adjLst>
                      </dgm:shape>
                    </dgm:if>
                    <dgm:else name="Name26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75"/>
                          <dgm:adj idx="4" val="180"/>
                          <dgm:adj idx="5" val="0.125"/>
                        </dgm:adjLst>
                      </dgm:shape>
                    </dgm:else>
                  </dgm:choose>
                </dgm:if>
                <dgm:else name="Name27">
                  <dgm:choose name="Name28">
                    <dgm:if name="Name29" axis="followSib" ptType="node" func="cnt" op="equ" val="0">
                      <dgm:choose name="Name30">
                        <dgm:if name="Name31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2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3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4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5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37"/>
                      </dgm:choose>
                    </dgm:if>
                    <dgm:else name="Name38">
                      <dgm:choose name="Name39">
                        <dgm:if name="Name40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41" axis="precedSib" ptType="node" func="cnt" op="equ" val="1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2" axis="precedSib" ptType="node" func="cnt" op="equ" val="2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3" axis="precedSib" ptType="node" func="cnt" op="equ" val="3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4" axis="precedSib" ptType="node" func="cnt" op="equ" val="4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5" axis="precedSib" ptType="node" func="cnt" op="equ" val="5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47"/>
                      </dgm:choose>
                    </dgm:else>
                  </dgm:choose>
                </dgm:else>
              </dgm:choose>
            </dgm:if>
            <dgm:else name="Name48">
              <dgm:choose name="Name49">
                <dgm:if name="Name50" axis="precedSib" ptType="node" func="cnt" op="equ" val="0">
                  <dgm:choose name="Name51">
                    <dgm:if name="Name52" axis="followSib" ptType="node" func="cnt" op="equ" val="0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30"/>
                          <dgm:adj idx="4" val="0"/>
                          <dgm:adj idx="5" val="0.125"/>
                        </dgm:adjLst>
                      </dgm:shape>
                    </dgm:if>
                    <dgm:else name="Name53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105"/>
                          <dgm:adj idx="4" val="0"/>
                          <dgm:adj idx="5" val="0.125"/>
                        </dgm:adjLst>
                      </dgm:shape>
                    </dgm:else>
                  </dgm:choose>
                </dgm:if>
                <dgm:else name="Name54">
                  <dgm:choose name="Name55">
                    <dgm:if name="Name56" axis="followSib" ptType="node" func="cnt" op="equ" val="0">
                      <dgm:choose name="Name57">
                        <dgm:if name="Name58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59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0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1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2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64"/>
                      </dgm:choose>
                    </dgm:if>
                    <dgm:else name="Name65">
                      <dgm:choose name="Name66">
                        <dgm:if name="Name67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68" axis="precedSib" ptType="node" func="cnt" op="equ" val="1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69" axis="precedSib" ptType="node" func="cnt" op="equ" val="2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0" axis="precedSib" ptType="node" func="cnt" op="equ" val="3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1" axis="precedSib" ptType="node" func="cnt" op="equ" val="4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2" axis="precedSib" ptType="node" func="cnt" op="equ" val="5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74"/>
                      </dgm:choose>
                    </dgm:else>
                  </dgm:choose>
                </dgm:else>
              </dgm:choose>
            </dgm:else>
          </dgm:choose>
          <dgm:presOf/>
        </dgm:layoutNode>
      </dgm:forEach>
    </dgm:forEach>
    <dgm:forEach name="Name75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  <dgm:choose name="Name77">
        <dgm:if name="Name78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79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0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81" ref="accentRepeat"/>
      </dgm:layoutNode>
      <dgm:choose name="Name82">
        <dgm:if name="Name83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choose name="Name87">
        <dgm:if name="Name88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9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91" ref="accentRepeat"/>
      </dgm:layoutNode>
      <dgm:choose name="Name92">
        <dgm:if name="Name9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5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96" ref="accentRepeat"/>
      </dgm:layoutNode>
      <dgm:choose name="Name97">
        <dgm:if name="Name98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9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0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101" ref="accentRepeat"/>
      </dgm:layoutNode>
      <dgm:choose name="Name102">
        <dgm:if name="Name103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4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5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06" ref="accentRepeat"/>
      </dgm:layoutNode>
      <dgm:choose name="Name107">
        <dgm:if name="Name108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9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9/layout/CircleArrowProcess">
  <dgm:title val=""/>
  <dgm:desc val=""/>
  <dgm:catLst>
    <dgm:cat type="process" pri="16500"/>
    <dgm:cat type="cycle" pri="16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5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0.1144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Parent1" refType="w" fact="0.2368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0822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6678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5164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  <dgm:constr type="l" for="ch" forName="Accent2" refType="w" fact="0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</dgm:constrLst>
          </dgm:if>
          <dgm:if name="Name6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.1479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Parent1" refType="w" fact="0.2656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Accent3" refType="w" fact="0.185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2" refType="w" fact="0.1183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266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2" refType="w" fact="0.532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1" refType="w" fact="0.680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3" refType="w" fact="0.680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7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.1481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Parent1" refType="w" fact="0.2658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1171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2658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1171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6804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5348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6804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5348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  <dgm:constr type="l" for="ch" forName="Accent4" refType="w" fact="0.038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</dgm:constrLst>
          </dgm:if>
          <dgm:if name="Name8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.1481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186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2658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1171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2658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1171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2658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6804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5348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6804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5348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6804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9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.1481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Parent1" refType="w" fact="0.2658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1171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2658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1171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Child1" refType="w" fact="0.6804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5348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6804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5348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Accent5" refType="w" fact="0.1481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038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5" refType="w" fact="0.2658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1171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5" refType="w" fact="0.6804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5348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0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.1481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Parent1" refType="w" fact="0.2658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1171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2658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1171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Child1" refType="w" fact="0.6804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5348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6804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5348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Accent5" refType="w" fact="0.1481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186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5" refType="w" fact="0.2658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1171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2658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5" refType="w" fact="0.6804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5348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6804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14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-0.0407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Accent2" refType="w" fact="0.1533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  <dgm:constr type="l" for="ch" forName="Parent1" refType="w" fact="0.0822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2368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5164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6678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</dgm:constrLst>
          </dgm:if>
          <dgm:if name="Name15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.1479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Accent3" refType="w" fact="0.037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1" refType="w" fact="0.1183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Parent2" refType="w" fact="0.2656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118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1" refType="w" fact="0.532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2" refType="w" fact="0.680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3" refType="w" fact="0.532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16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.1481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Accent4" refType="w" fact="0.186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  <dgm:constr type="l" for="ch" forName="Parent1" refType="w" fact="0.1171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2658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1171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2658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5348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6804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5348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6804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</dgm:constrLst>
          </dgm:if>
          <dgm:if name="Name17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.1481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.1481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0378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1171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2658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1171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2658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1171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5348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6804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5348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6804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5348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18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.1481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.1481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Accent5" refType="w" fact="0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186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1" refType="w" fact="0.1171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2658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1171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2658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Parent5" refType="w" fact="0.1171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2658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1" refType="w" fact="0.5348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6804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5348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6804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Child5" refType="w" fact="0.5348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6804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9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.1481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.1481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Accent5" refType="w" fact="0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.1481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0378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1" refType="w" fact="0.1171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2658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1171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2658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Parent5" refType="w" fact="0.1171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2658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1171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1" refType="w" fact="0.5348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6804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5348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6804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Child5" refType="w" fact="0.5348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6804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5348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0">
            <dgm:if name="Name21" func="var" arg="dir" op="equ" val="norm">
              <dgm:choose name="Name22">
                <dgm:if name="Name23" axis="precedSib" ptType="node" func="cnt" op="equ" val="0">
                  <dgm:choose name="Name24">
                    <dgm:if name="Name25" axis="followSib" ptType="node" func="cnt" op="equ" val="0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150"/>
                          <dgm:adj idx="4" val="180"/>
                          <dgm:adj idx="5" val="0.125"/>
                        </dgm:adjLst>
                      </dgm:shape>
                    </dgm:if>
                    <dgm:else name="Name26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75"/>
                          <dgm:adj idx="4" val="180"/>
                          <dgm:adj idx="5" val="0.125"/>
                        </dgm:adjLst>
                      </dgm:shape>
                    </dgm:else>
                  </dgm:choose>
                </dgm:if>
                <dgm:else name="Name27">
                  <dgm:choose name="Name28">
                    <dgm:if name="Name29" axis="followSib" ptType="node" func="cnt" op="equ" val="0">
                      <dgm:choose name="Name30">
                        <dgm:if name="Name31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2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3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4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5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37"/>
                      </dgm:choose>
                    </dgm:if>
                    <dgm:else name="Name38">
                      <dgm:choose name="Name39">
                        <dgm:if name="Name40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41" axis="precedSib" ptType="node" func="cnt" op="equ" val="1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2" axis="precedSib" ptType="node" func="cnt" op="equ" val="2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3" axis="precedSib" ptType="node" func="cnt" op="equ" val="3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4" axis="precedSib" ptType="node" func="cnt" op="equ" val="4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5" axis="precedSib" ptType="node" func="cnt" op="equ" val="5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47"/>
                      </dgm:choose>
                    </dgm:else>
                  </dgm:choose>
                </dgm:else>
              </dgm:choose>
            </dgm:if>
            <dgm:else name="Name48">
              <dgm:choose name="Name49">
                <dgm:if name="Name50" axis="precedSib" ptType="node" func="cnt" op="equ" val="0">
                  <dgm:choose name="Name51">
                    <dgm:if name="Name52" axis="followSib" ptType="node" func="cnt" op="equ" val="0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30"/>
                          <dgm:adj idx="4" val="0"/>
                          <dgm:adj idx="5" val="0.125"/>
                        </dgm:adjLst>
                      </dgm:shape>
                    </dgm:if>
                    <dgm:else name="Name53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105"/>
                          <dgm:adj idx="4" val="0"/>
                          <dgm:adj idx="5" val="0.125"/>
                        </dgm:adjLst>
                      </dgm:shape>
                    </dgm:else>
                  </dgm:choose>
                </dgm:if>
                <dgm:else name="Name54">
                  <dgm:choose name="Name55">
                    <dgm:if name="Name56" axis="followSib" ptType="node" func="cnt" op="equ" val="0">
                      <dgm:choose name="Name57">
                        <dgm:if name="Name58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59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0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1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2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64"/>
                      </dgm:choose>
                    </dgm:if>
                    <dgm:else name="Name65">
                      <dgm:choose name="Name66">
                        <dgm:if name="Name67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68" axis="precedSib" ptType="node" func="cnt" op="equ" val="1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69" axis="precedSib" ptType="node" func="cnt" op="equ" val="2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0" axis="precedSib" ptType="node" func="cnt" op="equ" val="3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1" axis="precedSib" ptType="node" func="cnt" op="equ" val="4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2" axis="precedSib" ptType="node" func="cnt" op="equ" val="5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74"/>
                      </dgm:choose>
                    </dgm:else>
                  </dgm:choose>
                </dgm:else>
              </dgm:choose>
            </dgm:else>
          </dgm:choose>
          <dgm:presOf/>
        </dgm:layoutNode>
      </dgm:forEach>
    </dgm:forEach>
    <dgm:forEach name="Name75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  <dgm:choose name="Name77">
        <dgm:if name="Name78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79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0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81" ref="accentRepeat"/>
      </dgm:layoutNode>
      <dgm:choose name="Name82">
        <dgm:if name="Name83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choose name="Name87">
        <dgm:if name="Name88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9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91" ref="accentRepeat"/>
      </dgm:layoutNode>
      <dgm:choose name="Name92">
        <dgm:if name="Name9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5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96" ref="accentRepeat"/>
      </dgm:layoutNode>
      <dgm:choose name="Name97">
        <dgm:if name="Name98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9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0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101" ref="accentRepeat"/>
      </dgm:layoutNode>
      <dgm:choose name="Name102">
        <dgm:if name="Name103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4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5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06" ref="accentRepeat"/>
      </dgm:layoutNode>
      <dgm:choose name="Name107">
        <dgm:if name="Name108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9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088EAF-6ECA-4616-85EF-35AA19C641F3}" type="datetimeFigureOut">
              <a:rPr lang="nl-NL" smtClean="0"/>
              <a:t>28-4-2015</a:t>
            </a:fld>
            <a:endParaRPr lang="nl-NL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F912AB-2776-42F2-A957-313FC7EFEDB9}" type="slidenum">
              <a:rPr lang="nl-NL" smtClean="0"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320657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BD2D7A-D230-4F91-BD59-0A39C2703BA8}" type="datetimeFigureOut">
              <a:rPr lang="nl-NL" smtClean="0"/>
              <a:t>28-4-2015</a:t>
            </a:fld>
            <a:endParaRPr lang="nl-NL" dirty="0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 dirty="0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 dirty="0" smtClean="0"/>
              <a:t>Klik om de modelstijlen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NL" dirty="0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3199CD-3E1B-4AE6-990F-76F925F5EA9F}" type="slidenum">
              <a:rPr lang="nl-NL" smtClean="0"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276579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smtClean="0"/>
              <a:t>Pieter</a:t>
            </a:r>
          </a:p>
          <a:p>
            <a:endParaRPr lang="nl-BE" dirty="0" smtClean="0"/>
          </a:p>
          <a:p>
            <a:r>
              <a:rPr lang="nl-BE" dirty="0" smtClean="0"/>
              <a:t>Voorstelling</a:t>
            </a:r>
            <a:r>
              <a:rPr lang="nl-BE" baseline="0" dirty="0" smtClean="0"/>
              <a:t> + onderzoek gedaan naar muisbesturing </a:t>
            </a:r>
            <a:r>
              <a:rPr lang="nl-BE" baseline="0" dirty="0" err="1" smtClean="0"/>
              <a:t>adhv</a:t>
            </a:r>
            <a:r>
              <a:rPr lang="nl-BE" baseline="0" dirty="0" smtClean="0"/>
              <a:t> elektro-oculografie</a:t>
            </a: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nl-NL" smtClean="0"/>
              <a:t>1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239164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smtClean="0"/>
              <a:t>Pieter</a:t>
            </a:r>
          </a:p>
          <a:p>
            <a:endParaRPr lang="nl-BE" dirty="0" smtClean="0"/>
          </a:p>
          <a:p>
            <a:r>
              <a:rPr lang="nl-BE" dirty="0" smtClean="0"/>
              <a:t>Eerste probleem: Ruis</a:t>
            </a:r>
          </a:p>
          <a:p>
            <a:r>
              <a:rPr lang="nl-BE" dirty="0" smtClean="0"/>
              <a:t>	* Witte ruis : storing</a:t>
            </a:r>
            <a:r>
              <a:rPr lang="nl-BE" baseline="0" dirty="0" smtClean="0"/>
              <a:t> van buitenaf</a:t>
            </a:r>
          </a:p>
          <a:p>
            <a:r>
              <a:rPr lang="nl-BE" baseline="0" dirty="0" smtClean="0"/>
              <a:t>	* Beweging in de horizontale (X) richting verstoort signaal verticale (Y) richting (duidelijker op foto)</a:t>
            </a:r>
          </a:p>
          <a:p>
            <a:r>
              <a:rPr lang="nl-BE" baseline="0" dirty="0" smtClean="0"/>
              <a:t>	* Daarnaast: </a:t>
            </a:r>
            <a:r>
              <a:rPr lang="nl-BE" baseline="0" dirty="0" err="1" smtClean="0"/>
              <a:t>blinks</a:t>
            </a:r>
            <a:r>
              <a:rPr lang="nl-BE" baseline="0" dirty="0" smtClean="0"/>
              <a:t> -&gt; </a:t>
            </a:r>
            <a:r>
              <a:rPr lang="nl-BE" baseline="0" dirty="0" err="1" smtClean="0"/>
              <a:t>knipperingen</a:t>
            </a:r>
            <a:endParaRPr lang="nl-BE" baseline="0" dirty="0" smtClean="0"/>
          </a:p>
          <a:p>
            <a:r>
              <a:rPr lang="nl-BE" baseline="0" dirty="0" smtClean="0"/>
              <a:t>	* </a:t>
            </a:r>
            <a:r>
              <a:rPr lang="nl-BE" baseline="0" dirty="0" err="1" smtClean="0"/>
              <a:t>Drifting</a:t>
            </a:r>
            <a:r>
              <a:rPr lang="nl-BE" baseline="0" dirty="0" smtClean="0"/>
              <a:t> is een iets ingewikkelder probleem en wordt duidelijker met een foto</a:t>
            </a:r>
          </a:p>
          <a:p>
            <a:r>
              <a:rPr lang="nl-BE" baseline="0" dirty="0" smtClean="0"/>
              <a:t>	* Ten slotte is er nog het bepalen en verbeteren van </a:t>
            </a:r>
            <a:r>
              <a:rPr lang="nl-BE" baseline="0" dirty="0" err="1" smtClean="0"/>
              <a:t>thresholds</a:t>
            </a:r>
            <a:r>
              <a:rPr lang="nl-BE" baseline="0" dirty="0" smtClean="0"/>
              <a:t>. Wat </a:t>
            </a:r>
            <a:r>
              <a:rPr lang="nl-BE" baseline="0" dirty="0" err="1" smtClean="0"/>
              <a:t>thresholds</a:t>
            </a:r>
            <a:r>
              <a:rPr lang="nl-BE" baseline="0" dirty="0" smtClean="0"/>
              <a:t> juist zijn wordt later nog duidelijk gemaakt.</a:t>
            </a: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nl-NL" smtClean="0"/>
              <a:t>10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7944046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smtClean="0"/>
              <a:t>Pieter</a:t>
            </a: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nl-NL" smtClean="0"/>
              <a:t>11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0799125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smtClean="0"/>
              <a:t>Pieter</a:t>
            </a:r>
          </a:p>
          <a:p>
            <a:endParaRPr lang="nl-BE" dirty="0" smtClean="0"/>
          </a:p>
          <a:p>
            <a:r>
              <a:rPr lang="nl-BE" dirty="0" smtClean="0"/>
              <a:t>Links:</a:t>
            </a:r>
            <a:r>
              <a:rPr lang="nl-BE" baseline="0" dirty="0" smtClean="0"/>
              <a:t> normaal signaal in de horizontale richting</a:t>
            </a:r>
          </a:p>
          <a:p>
            <a:r>
              <a:rPr lang="nl-BE" baseline="0" dirty="0" smtClean="0"/>
              <a:t>Rechts: storing op Y-signaal (verticale richting)</a:t>
            </a:r>
          </a:p>
          <a:p>
            <a:endParaRPr lang="nl-BE" baseline="0" dirty="0" smtClean="0"/>
          </a:p>
          <a:p>
            <a:r>
              <a:rPr lang="nl-BE" baseline="0" dirty="0" smtClean="0"/>
              <a:t>Rede:</a:t>
            </a:r>
          </a:p>
          <a:p>
            <a:r>
              <a:rPr lang="nl-BE" baseline="0" dirty="0" smtClean="0"/>
              <a:t>	Moeilijk om perfect links rechts te kijken zonder boven en onder te kijken</a:t>
            </a:r>
          </a:p>
          <a:p>
            <a:r>
              <a:rPr lang="nl-BE" baseline="0" dirty="0" smtClean="0"/>
              <a:t>	Makkelijker om onder boven te kijken zonder links rechts te kijken =&gt; geen storing</a:t>
            </a: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nl-NL" smtClean="0"/>
              <a:t>12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3519947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smtClean="0"/>
              <a:t>Pieter</a:t>
            </a:r>
          </a:p>
          <a:p>
            <a:endParaRPr lang="nl-BE" dirty="0" smtClean="0"/>
          </a:p>
          <a:p>
            <a:r>
              <a:rPr lang="nl-BE" dirty="0" smtClean="0"/>
              <a:t>Daarnaast :</a:t>
            </a:r>
            <a:r>
              <a:rPr lang="nl-BE" baseline="0" dirty="0" smtClean="0"/>
              <a:t> </a:t>
            </a:r>
            <a:r>
              <a:rPr lang="nl-BE" baseline="0" dirty="0" err="1" smtClean="0"/>
              <a:t>knippering</a:t>
            </a:r>
            <a:r>
              <a:rPr lang="nl-BE" baseline="0" dirty="0" smtClean="0"/>
              <a:t> . </a:t>
            </a:r>
            <a:r>
              <a:rPr lang="nl-BE" baseline="0" dirty="0" smtClean="0">
                <a:sym typeface="Wingdings" panose="05000000000000000000" pitchFamily="2" charset="2"/>
              </a:rPr>
              <a:t> enkel op te merken in het Y-signaal: verticale beweging is van de oogleden. Dit stoort het </a:t>
            </a:r>
            <a:r>
              <a:rPr lang="nl-BE" baseline="0" dirty="0" err="1" smtClean="0">
                <a:sym typeface="Wingdings" panose="05000000000000000000" pitchFamily="2" charset="2"/>
              </a:rPr>
              <a:t>biopotentiaal</a:t>
            </a:r>
            <a:r>
              <a:rPr lang="nl-BE" baseline="0" dirty="0" smtClean="0">
                <a:sym typeface="Wingdings" panose="05000000000000000000" pitchFamily="2" charset="2"/>
              </a:rPr>
              <a:t>.</a:t>
            </a: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nl-NL" smtClean="0"/>
              <a:t>13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4297075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smtClean="0"/>
              <a:t>Pieter</a:t>
            </a:r>
          </a:p>
          <a:p>
            <a:endParaRPr lang="nl-BE" dirty="0" smtClean="0"/>
          </a:p>
          <a:p>
            <a:r>
              <a:rPr lang="nl-BE" dirty="0" smtClean="0"/>
              <a:t>Het</a:t>
            </a:r>
            <a:r>
              <a:rPr lang="nl-BE" baseline="0" dirty="0" smtClean="0"/>
              <a:t> oorspronkelijke probleem: gemiddelde waarde van het </a:t>
            </a:r>
            <a:r>
              <a:rPr lang="nl-BE" baseline="0" dirty="0" err="1" smtClean="0"/>
              <a:t>biopotentiaal</a:t>
            </a:r>
            <a:r>
              <a:rPr lang="nl-BE" baseline="0" dirty="0" smtClean="0"/>
              <a:t> van de mens: varieert in de tijd</a:t>
            </a:r>
          </a:p>
          <a:p>
            <a:r>
              <a:rPr lang="nl-BE" baseline="0" dirty="0" smtClean="0"/>
              <a:t>	</a:t>
            </a:r>
            <a:r>
              <a:rPr lang="nl-BE" baseline="0" dirty="0" smtClean="0">
                <a:sym typeface="Wingdings" panose="05000000000000000000" pitchFamily="2" charset="2"/>
              </a:rPr>
              <a:t> Grafiek soms buiten maximale waarden</a:t>
            </a:r>
          </a:p>
          <a:p>
            <a:r>
              <a:rPr lang="nl-BE" baseline="0" dirty="0" smtClean="0">
                <a:sym typeface="Wingdings" panose="05000000000000000000" pitchFamily="2" charset="2"/>
              </a:rPr>
              <a:t>=&gt; Oplossing van de hardware: constante correctie naar het midden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nl-NL" smtClean="0"/>
              <a:t>14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0037768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smtClean="0"/>
              <a:t>Pieter</a:t>
            </a:r>
          </a:p>
          <a:p>
            <a:endParaRPr lang="nl-BE" dirty="0" smtClean="0"/>
          </a:p>
          <a:p>
            <a:r>
              <a:rPr lang="nl-BE" dirty="0" smtClean="0"/>
              <a:t>Volgend onderwerp:</a:t>
            </a:r>
            <a:r>
              <a:rPr lang="nl-BE" baseline="0" dirty="0" smtClean="0"/>
              <a:t> oplossingen die we bieden voor deze problemen</a:t>
            </a: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nl-NL" smtClean="0"/>
              <a:t>15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5365877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smtClean="0"/>
              <a:t>Pieter	</a:t>
            </a:r>
          </a:p>
          <a:p>
            <a:endParaRPr lang="nl-BE" dirty="0" smtClean="0"/>
          </a:p>
          <a:p>
            <a:r>
              <a:rPr lang="nl-BE" dirty="0" smtClean="0"/>
              <a:t>Bij</a:t>
            </a:r>
            <a:r>
              <a:rPr lang="nl-BE" baseline="0" dirty="0" smtClean="0"/>
              <a:t> storing van buitenaf : ongewilde uitschieters in beide signalen.</a:t>
            </a:r>
          </a:p>
          <a:p>
            <a:pPr marL="171450" indent="-171450">
              <a:buFont typeface="Symbol" panose="05050102010706020507" pitchFamily="18" charset="2"/>
              <a:buChar char="Þ"/>
            </a:pPr>
            <a:r>
              <a:rPr lang="nl-BE" baseline="0" dirty="0" smtClean="0"/>
              <a:t>Oplossing : absolute toestanden toelaten.</a:t>
            </a:r>
          </a:p>
          <a:p>
            <a:pPr marL="171450" indent="-171450">
              <a:buFont typeface="Symbol" panose="05050102010706020507" pitchFamily="18" charset="2"/>
              <a:buChar char="Þ"/>
            </a:pPr>
            <a:r>
              <a:rPr lang="nl-BE" baseline="0" dirty="0" smtClean="0"/>
              <a:t>Onmogelijke toestand =&gt; Normaliseren. </a:t>
            </a:r>
            <a:r>
              <a:rPr lang="nl-BE" baseline="0" dirty="0" smtClean="0">
                <a:sym typeface="Wingdings" panose="05000000000000000000" pitchFamily="2" charset="2"/>
              </a:rPr>
              <a:t> wachten tot het signaal binnen een acceptabel gebied ligt.</a:t>
            </a:r>
          </a:p>
          <a:p>
            <a:pPr marL="628650" lvl="1" indent="-171450">
              <a:buFont typeface="Symbol" panose="05050102010706020507" pitchFamily="18" charset="2"/>
              <a:buChar char="Þ"/>
            </a:pPr>
            <a:r>
              <a:rPr lang="nl-BE" baseline="0" dirty="0" smtClean="0">
                <a:sym typeface="Wingdings" panose="05000000000000000000" pitchFamily="2" charset="2"/>
              </a:rPr>
              <a:t>Binnen een interval verwijdert van 512. </a:t>
            </a:r>
          </a:p>
          <a:p>
            <a:pPr marL="628650" lvl="1" indent="-171450">
              <a:buFont typeface="Symbol" panose="05050102010706020507" pitchFamily="18" charset="2"/>
              <a:buChar char="Þ"/>
            </a:pPr>
            <a:r>
              <a:rPr lang="nl-BE" baseline="0" dirty="0" smtClean="0">
                <a:sym typeface="Wingdings" panose="05000000000000000000" pitchFamily="2" charset="2"/>
              </a:rPr>
              <a:t>Uitschieters van storing niet groot genoeg voor herkennen van toestanden.</a:t>
            </a:r>
          </a:p>
          <a:p>
            <a:pPr marL="628650" lvl="1" indent="-171450">
              <a:buFont typeface="Symbol" panose="05050102010706020507" pitchFamily="18" charset="2"/>
              <a:buChar char="Þ"/>
            </a:pPr>
            <a:endParaRPr lang="nl-BE" baseline="0" dirty="0" smtClean="0">
              <a:sym typeface="Wingdings" panose="05000000000000000000" pitchFamily="2" charset="2"/>
            </a:endParaRPr>
          </a:p>
          <a:p>
            <a:pPr marL="628650" lvl="1" indent="-171450">
              <a:buFont typeface="Symbol" panose="05050102010706020507" pitchFamily="18" charset="2"/>
              <a:buChar char="Þ"/>
            </a:pPr>
            <a:r>
              <a:rPr lang="nl-BE" baseline="0" dirty="0" smtClean="0">
                <a:sym typeface="Wingdings" panose="05000000000000000000" pitchFamily="2" charset="2"/>
              </a:rPr>
              <a:t>Gebeurt heel weinig omdat storingen van buitenaf zelden voorkomen in de setting.</a:t>
            </a: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nl-NL" smtClean="0"/>
              <a:t>16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1475342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smtClean="0"/>
              <a:t>Pieter</a:t>
            </a:r>
          </a:p>
          <a:p>
            <a:endParaRPr lang="nl-BE" dirty="0" smtClean="0"/>
          </a:p>
          <a:p>
            <a:r>
              <a:rPr lang="nl-BE" dirty="0" smtClean="0"/>
              <a:t>Aangepakt</a:t>
            </a:r>
            <a:r>
              <a:rPr lang="nl-BE" baseline="0" dirty="0" smtClean="0"/>
              <a:t> door X-signaal voorrang te geven op het Y-Signaal. </a:t>
            </a:r>
          </a:p>
          <a:p>
            <a:r>
              <a:rPr lang="nl-BE" baseline="0" dirty="0" smtClean="0"/>
              <a:t>Voorkomt: dat Y-toestand dat foutief berekent wordt door uitschieters van de X-beweging. </a:t>
            </a:r>
          </a:p>
          <a:p>
            <a:endParaRPr lang="nl-BE" baseline="0" dirty="0" smtClean="0"/>
          </a:p>
          <a:p>
            <a:r>
              <a:rPr lang="nl-BE" baseline="0" dirty="0" smtClean="0"/>
              <a:t>Set state: </a:t>
            </a:r>
            <a:r>
              <a:rPr lang="nl-BE" baseline="0" dirty="0" err="1" smtClean="0"/>
              <a:t>a.d.h.v</a:t>
            </a:r>
            <a:r>
              <a:rPr lang="nl-BE" baseline="0" dirty="0" smtClean="0"/>
              <a:t>; tabel op vorige slide</a:t>
            </a: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nl-NL" smtClean="0"/>
              <a:t>17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8892547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smtClean="0"/>
              <a:t>Wat</a:t>
            </a:r>
            <a:r>
              <a:rPr lang="nl-BE" baseline="0" dirty="0" smtClean="0"/>
              <a:t> is een blink?</a:t>
            </a:r>
          </a:p>
          <a:p>
            <a:pPr marL="171450" indent="-171450">
              <a:buFontTx/>
              <a:buChar char="-"/>
            </a:pPr>
            <a:r>
              <a:rPr lang="nl-BE" baseline="0" dirty="0" smtClean="0"/>
              <a:t>Korte piek</a:t>
            </a:r>
          </a:p>
          <a:p>
            <a:pPr marL="171450" indent="-171450">
              <a:buFontTx/>
              <a:buChar char="-"/>
            </a:pPr>
            <a:r>
              <a:rPr lang="nl-BE" baseline="0" dirty="0" smtClean="0"/>
              <a:t>Verschil tussen eerste en laatste waarde is miniem.</a:t>
            </a:r>
          </a:p>
          <a:p>
            <a:pPr marL="171450" indent="-171450">
              <a:buFontTx/>
              <a:buChar char="-"/>
            </a:pPr>
            <a:r>
              <a:rPr lang="nl-BE" baseline="0" dirty="0" smtClean="0"/>
              <a:t>Toch een piekwaarde binnen queue.</a:t>
            </a:r>
          </a:p>
          <a:p>
            <a:pPr marL="171450" indent="-171450">
              <a:buFontTx/>
              <a:buChar char="-"/>
            </a:pPr>
            <a:endParaRPr lang="nl-BE" baseline="0" dirty="0" smtClean="0"/>
          </a:p>
          <a:p>
            <a:pPr marL="0" indent="0">
              <a:buFontTx/>
              <a:buNone/>
            </a:pP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nl-NL" smtClean="0"/>
              <a:t>18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563802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smtClean="0"/>
              <a:t>Pieter</a:t>
            </a:r>
          </a:p>
          <a:p>
            <a:endParaRPr lang="nl-BE" dirty="0" smtClean="0"/>
          </a:p>
          <a:p>
            <a:r>
              <a:rPr lang="nl-BE" dirty="0" smtClean="0"/>
              <a:t>Verschil in signaal gebruiken </a:t>
            </a:r>
            <a:r>
              <a:rPr lang="nl-BE" dirty="0" err="1" smtClean="0"/>
              <a:t>ipv</a:t>
            </a:r>
            <a:r>
              <a:rPr lang="nl-BE" dirty="0" smtClean="0"/>
              <a:t> de signaal waarden.</a:t>
            </a:r>
          </a:p>
          <a:p>
            <a:r>
              <a:rPr lang="nl-BE" dirty="0" smtClean="0"/>
              <a:t>Dit</a:t>
            </a:r>
            <a:r>
              <a:rPr lang="nl-BE" baseline="0" dirty="0" smtClean="0"/>
              <a:t> verschil wordt vergeleken met de </a:t>
            </a:r>
            <a:r>
              <a:rPr lang="nl-BE" baseline="0" dirty="0" err="1" smtClean="0"/>
              <a:t>thresholds</a:t>
            </a:r>
            <a:r>
              <a:rPr lang="nl-BE" baseline="0" dirty="0" smtClean="0"/>
              <a:t>.</a:t>
            </a:r>
          </a:p>
          <a:p>
            <a:r>
              <a:rPr lang="nl-BE" baseline="0" dirty="0" smtClean="0"/>
              <a:t>	=&gt; </a:t>
            </a:r>
            <a:r>
              <a:rPr lang="nl-BE" baseline="0" dirty="0" err="1" smtClean="0"/>
              <a:t>Thresholds</a:t>
            </a:r>
            <a:r>
              <a:rPr lang="nl-BE" baseline="0" dirty="0" smtClean="0"/>
              <a:t>: ondergrenzen die een verandering in de toestand toelaten </a:t>
            </a:r>
          </a:p>
          <a:p>
            <a:endParaRPr lang="nl-BE" baseline="0" dirty="0" smtClean="0"/>
          </a:p>
          <a:p>
            <a:r>
              <a:rPr lang="nl-BE" baseline="0" dirty="0" smtClean="0"/>
              <a:t>Signalen in queue =&gt; </a:t>
            </a:r>
            <a:r>
              <a:rPr lang="nl-BE" baseline="0" dirty="0" err="1" smtClean="0"/>
              <a:t>Window</a:t>
            </a:r>
            <a:r>
              <a:rPr lang="nl-BE" baseline="0" dirty="0" smtClean="0"/>
              <a:t> dat over signaal schuift</a:t>
            </a:r>
          </a:p>
          <a:p>
            <a:r>
              <a:rPr lang="nl-BE" baseline="0" dirty="0" smtClean="0"/>
              <a:t>	verschil tussen eerste en laatste waarden bepaalt nieuwe toestand. </a:t>
            </a:r>
          </a:p>
          <a:p>
            <a:r>
              <a:rPr lang="nl-BE" baseline="0" dirty="0" smtClean="0"/>
              <a:t>	Na een toestandsverandering: Leeg queue =&gt; geen 2</a:t>
            </a:r>
            <a:r>
              <a:rPr lang="nl-BE" baseline="30000" dirty="0" smtClean="0"/>
              <a:t>de</a:t>
            </a:r>
            <a:r>
              <a:rPr lang="nl-BE" baseline="0" dirty="0" smtClean="0"/>
              <a:t> keer zelfde toestand herkennen</a:t>
            </a:r>
          </a:p>
          <a:p>
            <a:endParaRPr lang="nl-BE" baseline="0" dirty="0" smtClean="0"/>
          </a:p>
          <a:p>
            <a:r>
              <a:rPr lang="nl-BE" baseline="0" dirty="0" smtClean="0"/>
              <a:t>Voordeel:</a:t>
            </a:r>
          </a:p>
          <a:p>
            <a:r>
              <a:rPr lang="nl-BE" baseline="0" dirty="0" smtClean="0"/>
              <a:t>	</a:t>
            </a:r>
            <a:r>
              <a:rPr lang="nl-BE" baseline="0" dirty="0" err="1" smtClean="0"/>
              <a:t>Drifting</a:t>
            </a:r>
            <a:r>
              <a:rPr lang="nl-BE" baseline="0" dirty="0" smtClean="0"/>
              <a:t> is geen probleem meer</a:t>
            </a:r>
            <a:r>
              <a:rPr lang="nl-BE" baseline="0" dirty="0" smtClean="0">
                <a:sym typeface="Wingdings" panose="05000000000000000000" pitchFamily="2" charset="2"/>
              </a:rPr>
              <a:t> </a:t>
            </a:r>
            <a:r>
              <a:rPr lang="nl-BE" baseline="0" dirty="0" err="1" smtClean="0">
                <a:sym typeface="Wingdings" panose="05000000000000000000" pitchFamily="2" charset="2"/>
              </a:rPr>
              <a:t>Threshold</a:t>
            </a:r>
            <a:r>
              <a:rPr lang="nl-BE" baseline="0" dirty="0" smtClean="0">
                <a:sym typeface="Wingdings" panose="05000000000000000000" pitchFamily="2" charset="2"/>
              </a:rPr>
              <a:t> en queue grootte zo kiezen dat constante correctie te klein is. </a:t>
            </a:r>
            <a:endParaRPr lang="nl-BE" baseline="0" dirty="0" smtClean="0"/>
          </a:p>
          <a:p>
            <a:r>
              <a:rPr lang="nl-BE" baseline="0" dirty="0" smtClean="0"/>
              <a:t>	Verschil </a:t>
            </a:r>
            <a:r>
              <a:rPr lang="nl-BE" baseline="0" dirty="0" smtClean="0">
                <a:sym typeface="Wingdings" panose="05000000000000000000" pitchFamily="2" charset="2"/>
              </a:rPr>
              <a:t> zorgen we er ook voor dat de plaats van het signaal in de grafiek: irrelevant.</a:t>
            </a:r>
          </a:p>
          <a:p>
            <a:endParaRPr lang="nl-BE" baseline="0" dirty="0" smtClean="0">
              <a:sym typeface="Wingdings" panose="05000000000000000000" pitchFamily="2" charset="2"/>
            </a:endParaRPr>
          </a:p>
          <a:p>
            <a:r>
              <a:rPr lang="nl-BE" baseline="0" dirty="0" smtClean="0">
                <a:sym typeface="Wingdings" panose="05000000000000000000" pitchFamily="2" charset="2"/>
              </a:rPr>
              <a:t>Nadelig is wel dat bij elke toestandsverandering er een vertraging is omdat de queue terug volledig </a:t>
            </a:r>
            <a:r>
              <a:rPr lang="nl-BE" baseline="0" dirty="0" err="1" smtClean="0">
                <a:sym typeface="Wingdings" panose="05000000000000000000" pitchFamily="2" charset="2"/>
              </a:rPr>
              <a:t>gevult</a:t>
            </a:r>
            <a:r>
              <a:rPr lang="nl-BE" baseline="0" dirty="0" smtClean="0">
                <a:sym typeface="Wingdings" panose="05000000000000000000" pitchFamily="2" charset="2"/>
              </a:rPr>
              <a:t> moet worden. 1 sec vertraging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nl-NL" smtClean="0"/>
              <a:t>19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2961751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smtClean="0"/>
              <a:t>Pieter</a:t>
            </a:r>
          </a:p>
          <a:p>
            <a:endParaRPr lang="nl-BE" dirty="0" smtClean="0"/>
          </a:p>
          <a:p>
            <a:r>
              <a:rPr lang="nl-BE" dirty="0" smtClean="0"/>
              <a:t>De inhoud van onze presentatie loop als volgt:</a:t>
            </a:r>
          </a:p>
          <a:p>
            <a:r>
              <a:rPr lang="nl-BE" dirty="0" smtClean="0"/>
              <a:t>	* Doel</a:t>
            </a:r>
          </a:p>
          <a:p>
            <a:r>
              <a:rPr lang="nl-BE" dirty="0" smtClean="0"/>
              <a:t>	*</a:t>
            </a:r>
            <a:r>
              <a:rPr lang="nl-BE" baseline="0" dirty="0" smtClean="0"/>
              <a:t> Technologie</a:t>
            </a:r>
          </a:p>
          <a:p>
            <a:r>
              <a:rPr lang="nl-BE" baseline="0" dirty="0" smtClean="0"/>
              <a:t>	* Waarom Elektro-oculografie</a:t>
            </a:r>
          </a:p>
          <a:p>
            <a:r>
              <a:rPr lang="nl-BE" baseline="0" dirty="0" smtClean="0"/>
              <a:t>	* Probleemstelling</a:t>
            </a:r>
          </a:p>
          <a:p>
            <a:r>
              <a:rPr lang="nl-BE" baseline="0" dirty="0" smtClean="0"/>
              <a:t>	* Oplossing</a:t>
            </a:r>
          </a:p>
          <a:p>
            <a:r>
              <a:rPr lang="nl-BE" baseline="0" dirty="0" smtClean="0"/>
              <a:t>	* Tenslotte: Experimenten en resultaten</a:t>
            </a: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nl-NL" smtClean="0"/>
              <a:t>2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77966378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smtClean="0"/>
              <a:t>Pieter</a:t>
            </a:r>
          </a:p>
          <a:p>
            <a:endParaRPr lang="nl-BE" dirty="0" smtClean="0"/>
          </a:p>
          <a:p>
            <a:r>
              <a:rPr lang="nl-BE" dirty="0" smtClean="0"/>
              <a:t>Algemene flow van ons programma.</a:t>
            </a: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nl-NL" smtClean="0"/>
              <a:t>20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7777439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smtClean="0"/>
              <a:t>Michiel</a:t>
            </a: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nl-NL" smtClean="0"/>
              <a:t>21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2676797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smtClean="0"/>
              <a:t>Michiel</a:t>
            </a: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nl-NL" smtClean="0"/>
              <a:t>22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80573585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smtClean="0"/>
              <a:t>Michiel</a:t>
            </a: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nl-NL" smtClean="0"/>
              <a:t>23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13614691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smtClean="0"/>
              <a:t>Michiel</a:t>
            </a: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nl-NL" smtClean="0"/>
              <a:t>24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08791624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smtClean="0"/>
              <a:t>Pieter</a:t>
            </a:r>
          </a:p>
          <a:p>
            <a:endParaRPr lang="nl-BE" dirty="0" smtClean="0"/>
          </a:p>
          <a:p>
            <a:r>
              <a:rPr lang="nl-BE" dirty="0" smtClean="0"/>
              <a:t>Voorkomen</a:t>
            </a:r>
            <a:r>
              <a:rPr lang="nl-BE" baseline="0" dirty="0" smtClean="0"/>
              <a:t> dat </a:t>
            </a:r>
            <a:r>
              <a:rPr lang="nl-BE" baseline="0" dirty="0" err="1" smtClean="0"/>
              <a:t>thresholds</a:t>
            </a:r>
            <a:r>
              <a:rPr lang="nl-BE" baseline="0" dirty="0" smtClean="0"/>
              <a:t> te laag worden door correctie.</a:t>
            </a:r>
          </a:p>
          <a:p>
            <a:pPr marL="171450" indent="-171450">
              <a:buFont typeface="Symbol" panose="05050102010706020507" pitchFamily="18" charset="2"/>
              <a:buChar char="Þ"/>
            </a:pPr>
            <a:r>
              <a:rPr lang="nl-BE" baseline="0" dirty="0" smtClean="0"/>
              <a:t>Nieuw mechanisme</a:t>
            </a:r>
          </a:p>
          <a:p>
            <a:pPr marL="628650" lvl="1" indent="-171450">
              <a:buFont typeface="Symbol" panose="05050102010706020507" pitchFamily="18" charset="2"/>
              <a:buChar char="Þ"/>
            </a:pPr>
            <a:r>
              <a:rPr lang="nl-BE" baseline="0" dirty="0" smtClean="0"/>
              <a:t>Analoog met vorige algoritmes</a:t>
            </a:r>
          </a:p>
          <a:p>
            <a:pPr marL="628650" lvl="1" indent="-171450">
              <a:buFont typeface="Symbol" panose="05050102010706020507" pitchFamily="18" charset="2"/>
              <a:buChar char="Þ"/>
            </a:pPr>
            <a:r>
              <a:rPr lang="nl-BE" baseline="0" dirty="0" err="1" smtClean="0"/>
              <a:t>Toestands</a:t>
            </a:r>
            <a:r>
              <a:rPr lang="nl-BE" baseline="0" dirty="0" smtClean="0"/>
              <a:t> verandering </a:t>
            </a:r>
            <a:r>
              <a:rPr lang="nl-BE" baseline="0" dirty="0" smtClean="0">
                <a:sym typeface="Wingdings" panose="05000000000000000000" pitchFamily="2" charset="2"/>
              </a:rPr>
              <a:t> verschil bijgehouden in lijst </a:t>
            </a:r>
          </a:p>
          <a:p>
            <a:pPr marL="171450" lvl="0" indent="-171450">
              <a:buFont typeface="Symbol" panose="05050102010706020507" pitchFamily="18" charset="2"/>
              <a:buChar char="Þ"/>
            </a:pPr>
            <a:r>
              <a:rPr lang="nl-BE" baseline="0" dirty="0" smtClean="0">
                <a:sym typeface="Wingdings" panose="05000000000000000000" pitchFamily="2" charset="2"/>
              </a:rPr>
              <a:t>T: </a:t>
            </a:r>
            <a:r>
              <a:rPr lang="nl-BE" baseline="0" dirty="0" err="1" smtClean="0">
                <a:sym typeface="Wingdings" panose="05000000000000000000" pitchFamily="2" charset="2"/>
              </a:rPr>
              <a:t>Threshold</a:t>
            </a:r>
            <a:r>
              <a:rPr lang="nl-BE" baseline="0" dirty="0" smtClean="0">
                <a:sym typeface="Wingdings" panose="05000000000000000000" pitchFamily="2" charset="2"/>
              </a:rPr>
              <a:t> van huidige richting </a:t>
            </a:r>
          </a:p>
          <a:p>
            <a:pPr marL="171450" lvl="0" indent="-171450">
              <a:buFont typeface="Symbol" panose="05050102010706020507" pitchFamily="18" charset="2"/>
              <a:buChar char="Þ"/>
            </a:pPr>
            <a:r>
              <a:rPr lang="nl-BE" baseline="0" dirty="0" smtClean="0">
                <a:sym typeface="Wingdings" panose="05000000000000000000" pitchFamily="2" charset="2"/>
              </a:rPr>
              <a:t>Ta: Gemiddelde van de lijst 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nl-NL" smtClean="0"/>
              <a:t>25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69679655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smtClean="0"/>
              <a:t>Pieter</a:t>
            </a:r>
          </a:p>
          <a:p>
            <a:r>
              <a:rPr lang="nl-BE" dirty="0" smtClean="0"/>
              <a:t>Tenslotte</a:t>
            </a:r>
            <a:r>
              <a:rPr lang="nl-BE" baseline="0" dirty="0" smtClean="0"/>
              <a:t> bespreken we onze experimenten en hun resultaten nog</a:t>
            </a: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nl-NL" smtClean="0"/>
              <a:t>26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12973427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smtClean="0"/>
              <a:t>Pieter</a:t>
            </a:r>
          </a:p>
          <a:p>
            <a:endParaRPr lang="nl-BE" dirty="0" smtClean="0"/>
          </a:p>
          <a:p>
            <a:r>
              <a:rPr lang="nl-BE" dirty="0" smtClean="0"/>
              <a:t>Opstelling:</a:t>
            </a:r>
            <a:r>
              <a:rPr lang="nl-BE" baseline="0" dirty="0" smtClean="0"/>
              <a:t> Paint applicatie gemaakt in </a:t>
            </a:r>
            <a:r>
              <a:rPr lang="nl-BE" baseline="0" dirty="0" err="1" smtClean="0"/>
              <a:t>Kivy</a:t>
            </a:r>
            <a:r>
              <a:rPr lang="nl-BE" baseline="0" dirty="0" smtClean="0"/>
              <a:t>. </a:t>
            </a:r>
            <a:r>
              <a:rPr lang="nl-BE" baseline="0" dirty="0" err="1" smtClean="0"/>
              <a:t>Kivy</a:t>
            </a:r>
            <a:r>
              <a:rPr lang="nl-BE" baseline="0" dirty="0" smtClean="0"/>
              <a:t> is een </a:t>
            </a:r>
            <a:r>
              <a:rPr lang="nl-BE" baseline="0" dirty="0" err="1" smtClean="0"/>
              <a:t>ontwikkelingslibrary</a:t>
            </a:r>
            <a:r>
              <a:rPr lang="nl-BE" baseline="0" dirty="0" smtClean="0"/>
              <a:t> in python die gemakkelijk Grafische toepassingen toelaat.</a:t>
            </a:r>
          </a:p>
          <a:p>
            <a:r>
              <a:rPr lang="nl-BE" baseline="0" dirty="0" smtClean="0"/>
              <a:t>De bedoelding: navigeren met de ogen naar </a:t>
            </a:r>
            <a:r>
              <a:rPr lang="nl-BE" baseline="0" smtClean="0"/>
              <a:t>random goals </a:t>
            </a: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nl-NL" smtClean="0"/>
              <a:t>27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03259183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smtClean="0"/>
              <a:t>Michiel</a:t>
            </a: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nl-NL" smtClean="0"/>
              <a:t>28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46529092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smtClean="0"/>
              <a:t>Michiel</a:t>
            </a: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nl-NL" smtClean="0"/>
              <a:t>29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23198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smtClean="0"/>
              <a:t>Pieter</a:t>
            </a:r>
          </a:p>
          <a:p>
            <a:r>
              <a:rPr lang="nl-BE" dirty="0" smtClean="0"/>
              <a:t>Doel: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nl-BE" baseline="0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nl-BE" baseline="0" dirty="0" err="1" smtClean="0"/>
              <a:t>Oogebeweging</a:t>
            </a:r>
            <a:r>
              <a:rPr lang="nl-BE" baseline="0" dirty="0" smtClean="0"/>
              <a:t> omzetten in signalen.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nl-BE" baseline="0" dirty="0" smtClean="0"/>
              <a:t>Signalen interpreteren en omzetten naar muisbesturing,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nl-BE" baseline="0" dirty="0" smtClean="0"/>
              <a:t>Signaal interpretatie verbeteren door  Leerproces : Training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nl-BE" dirty="0" smtClean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nl-NL" smtClean="0"/>
              <a:t>3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69494117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smtClean="0"/>
              <a:t>Pieter</a:t>
            </a:r>
          </a:p>
          <a:p>
            <a:endParaRPr lang="nl-BE" dirty="0" smtClean="0"/>
          </a:p>
          <a:p>
            <a:r>
              <a:rPr lang="nl-BE" dirty="0" smtClean="0"/>
              <a:t>De resultaten</a:t>
            </a:r>
            <a:r>
              <a:rPr lang="nl-BE" baseline="0" dirty="0" smtClean="0"/>
              <a:t>: volgende grafiek. </a:t>
            </a:r>
          </a:p>
          <a:p>
            <a:r>
              <a:rPr lang="nl-BE" baseline="0" dirty="0" smtClean="0"/>
              <a:t>	X-as: De huidige goal die bereikt wordt;</a:t>
            </a:r>
          </a:p>
          <a:p>
            <a:r>
              <a:rPr lang="nl-BE" baseline="0" dirty="0" smtClean="0"/>
              <a:t>	Y-as: Genormaliseerde afstand</a:t>
            </a:r>
          </a:p>
          <a:p>
            <a:r>
              <a:rPr lang="nl-BE" baseline="0" dirty="0" smtClean="0"/>
              <a:t>Trendlijn: constante </a:t>
            </a:r>
            <a:r>
              <a:rPr lang="nl-BE" baseline="0" dirty="0" smtClean="0">
                <a:sym typeface="Wingdings" panose="05000000000000000000" pitchFamily="2" charset="2"/>
              </a:rPr>
              <a:t> geen verbetering over het algemeen.</a:t>
            </a: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nl-NL" smtClean="0"/>
              <a:t>30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8110286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smtClean="0"/>
              <a:t>Pieter</a:t>
            </a: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nl-NL" smtClean="0"/>
              <a:t>31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18674220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smtClean="0"/>
              <a:t>Pieter</a:t>
            </a: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nl-NL" smtClean="0"/>
              <a:t>32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33315161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smtClean="0"/>
              <a:t>Pieter</a:t>
            </a: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nl-NL" smtClean="0"/>
              <a:t>33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51342359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smtClean="0"/>
              <a:t>Pieter</a:t>
            </a: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nl-NL" smtClean="0"/>
              <a:t>34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86789663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nl-BE" baseline="0" dirty="0" smtClean="0"/>
              <a:t>Assen uitleggen</a:t>
            </a:r>
          </a:p>
          <a:p>
            <a:pPr marL="171450" indent="-171450">
              <a:buFontTx/>
              <a:buChar char="-"/>
            </a:pPr>
            <a:r>
              <a:rPr lang="nl-BE" baseline="0" dirty="0" smtClean="0"/>
              <a:t>Duidelijk dat thresholds regelmatig aangepast worden. (meer v dan h)</a:t>
            </a:r>
          </a:p>
          <a:p>
            <a:pPr marL="171450" indent="-171450">
              <a:buFontTx/>
              <a:buChar char="-"/>
            </a:pPr>
            <a:r>
              <a:rPr lang="nl-BE" baseline="0" dirty="0" smtClean="0"/>
              <a:t>Ook duidelijk dat tresholds te ver verlaagd worden, waardoor ze weer verhoogd moeten worden.</a:t>
            </a:r>
          </a:p>
          <a:p>
            <a:pPr marL="171450" indent="-171450">
              <a:buFontTx/>
              <a:buChar char="-"/>
            </a:pPr>
            <a:r>
              <a:rPr lang="nl-BE" baseline="0" dirty="0" smtClean="0"/>
              <a:t>Nog ruimte for finetuning van factoren vanverlaging en verhoging van tresholds</a:t>
            </a:r>
          </a:p>
          <a:p>
            <a:pPr marL="171450" indent="-171450">
              <a:buFontTx/>
              <a:buChar char="-"/>
            </a:pP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nl-NL" smtClean="0"/>
              <a:t>35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94081109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smtClean="0"/>
              <a:t>Michiel</a:t>
            </a: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nl-NL" smtClean="0"/>
              <a:t>36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694368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smtClean="0"/>
              <a:t>Michiel</a:t>
            </a: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nl-NL" smtClean="0"/>
              <a:t>4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4777060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nl-BE" dirty="0" smtClean="0"/>
              <a:t>Biopontentiaal voorkant/achterkant</a:t>
            </a:r>
          </a:p>
          <a:p>
            <a:pPr marL="0" indent="0">
              <a:buFontTx/>
              <a:buNone/>
            </a:pPr>
            <a:r>
              <a:rPr lang="nl-BE" dirty="0" smtClean="0"/>
              <a:t>- </a:t>
            </a:r>
            <a:r>
              <a:rPr lang="nl-BE" baseline="0" dirty="0" smtClean="0"/>
              <a:t>  Biopontentiaal varieert met de stand van het oog.</a:t>
            </a: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nl-NL" smtClean="0"/>
              <a:t>5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7795246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smtClean="0"/>
              <a:t>4</a:t>
            </a:r>
            <a:r>
              <a:rPr lang="nl-BE" baseline="0" dirty="0" smtClean="0"/>
              <a:t> sensoren </a:t>
            </a:r>
            <a:r>
              <a:rPr lang="en-US" baseline="0" dirty="0" smtClean="0"/>
              <a:t>–</a:t>
            </a:r>
            <a:r>
              <a:rPr lang="nl-BE" baseline="0" dirty="0" smtClean="0"/>
              <a:t>(zie foto)</a:t>
            </a:r>
          </a:p>
          <a:p>
            <a:r>
              <a:rPr lang="nl-BE" baseline="0" dirty="0" smtClean="0"/>
              <a:t>2 langs de ogen </a:t>
            </a:r>
            <a:r>
              <a:rPr lang="en-US" baseline="0" dirty="0" smtClean="0"/>
              <a:t>–</a:t>
            </a:r>
            <a:r>
              <a:rPr lang="nl-BE" baseline="0" dirty="0" smtClean="0"/>
              <a:t> registreren horizontale beweging</a:t>
            </a:r>
          </a:p>
          <a:p>
            <a:r>
              <a:rPr lang="nl-BE" baseline="0" dirty="0" smtClean="0"/>
              <a:t>2 boven en onder 1 oog </a:t>
            </a:r>
            <a:r>
              <a:rPr lang="en-US" baseline="0" dirty="0" smtClean="0"/>
              <a:t>–</a:t>
            </a:r>
            <a:r>
              <a:rPr lang="nl-BE" baseline="0" dirty="0" smtClean="0"/>
              <a:t> registreren vertical oogbeweging.</a:t>
            </a:r>
          </a:p>
          <a:p>
            <a:r>
              <a:rPr lang="nl-BE" baseline="0" dirty="0" smtClean="0"/>
              <a:t>Signaal wordt versterkt en wordt vertaald naar een 10 bit waarde (0 en 1024)</a:t>
            </a:r>
          </a:p>
          <a:p>
            <a:r>
              <a:rPr lang="nl-BE" baseline="0" dirty="0" smtClean="0"/>
              <a:t>Aangesloten op computer via usb verbinding.</a:t>
            </a: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nl-NL" smtClean="0"/>
              <a:t>6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6159708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smtClean="0"/>
              <a:t>Michiel</a:t>
            </a: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nl-NL" smtClean="0"/>
              <a:t>7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3089411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smtClean="0"/>
              <a:t>Michiel</a:t>
            </a: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nl-NL" smtClean="0"/>
              <a:t>8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5033652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smtClean="0"/>
              <a:t>Pieter</a:t>
            </a:r>
          </a:p>
          <a:p>
            <a:endParaRPr lang="nl-BE" dirty="0" smtClean="0"/>
          </a:p>
          <a:p>
            <a:r>
              <a:rPr lang="nl-BE" dirty="0" smtClean="0"/>
              <a:t>Problemen</a:t>
            </a:r>
            <a:r>
              <a:rPr lang="nl-BE" baseline="0" dirty="0" smtClean="0"/>
              <a:t> die we trachten op te lossen: samengevat op volgende slide</a:t>
            </a: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nl-NL" smtClean="0"/>
              <a:t>9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777652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065214" y="1828800"/>
            <a:ext cx="8229600" cy="2895600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6600">
                <a:solidFill>
                  <a:schemeClr val="tx1"/>
                </a:solidFill>
              </a:defRPr>
            </a:lvl1pPr>
          </a:lstStyle>
          <a:p>
            <a:r>
              <a:rPr lang="nl-NL" smtClean="0"/>
              <a:t>Klik om de stijl te bewerken</a:t>
            </a:r>
            <a:endParaRPr lang="nl-NL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065213" y="4800600"/>
            <a:ext cx="8229600" cy="12192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smtClean="0"/>
              <a:t>Klik om de ondertitelstijl van het model te bewerken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9499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 dirty="0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27C71-2429-44F5-848C-3F4DAC745649}" type="datetime1">
              <a:rPr lang="nl-NL" smtClean="0"/>
              <a:t>28-4-2015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nl-NL" smtClean="0"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60095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9142412" y="381001"/>
            <a:ext cx="1524001" cy="5638800"/>
          </a:xfrm>
        </p:spPr>
        <p:txBody>
          <a:bodyPr vert="eaVert"/>
          <a:lstStyle/>
          <a:p>
            <a:r>
              <a:rPr lang="nl-NL" smtClean="0"/>
              <a:t>Klik om de stijl te bewerken</a:t>
            </a:r>
            <a:endParaRPr lang="nl-NL" dirty="0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1522412" y="381001"/>
            <a:ext cx="7391399" cy="5638800"/>
          </a:xfrm>
        </p:spPr>
        <p:txBody>
          <a:bodyPr vert="eaVert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25106-336F-4BF2-9DF3-6F28B8A880B6}" type="datetime1">
              <a:rPr lang="nl-NL" smtClean="0"/>
              <a:t>28-4-2015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nl-NL" smtClean="0"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079035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AC5A5-0C0A-40F0-A75C-8086CFFABA4B}" type="datetime1">
              <a:rPr lang="nl-NL" smtClean="0"/>
              <a:t>28-4-2015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nl-NL" smtClean="0"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738254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59614" y="2514600"/>
            <a:ext cx="8692399" cy="2819400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 b="0" cap="none" baseline="0"/>
            </a:lvl1pPr>
          </a:lstStyle>
          <a:p>
            <a:r>
              <a:rPr lang="nl-NL" smtClean="0"/>
              <a:t>Klik om de stijl te bewerken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1065213" y="5410200"/>
            <a:ext cx="8687333" cy="609601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B39B37-5B11-4FC1-AE5D-31EF0C5781A3}" type="datetime1">
              <a:rPr lang="nl-NL" smtClean="0"/>
              <a:t>28-4-2015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nl-NL" smtClean="0"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761813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522412" y="381000"/>
            <a:ext cx="9144002" cy="1371600"/>
          </a:xfrm>
        </p:spPr>
        <p:txBody>
          <a:bodyPr/>
          <a:lstStyle/>
          <a:p>
            <a:r>
              <a:rPr lang="nl-NL" smtClean="0"/>
              <a:t>Klik om de stijl te bewerken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1504781" y="1905001"/>
            <a:ext cx="4419599" cy="4114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 dirty="0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229183" y="1905001"/>
            <a:ext cx="4419600" cy="4114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 dirty="0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99E92-8AA3-4148-A352-5B97868BC3A7}" type="datetime1">
              <a:rPr lang="nl-NL" smtClean="0"/>
              <a:t>28-4-2015</a:t>
            </a:fld>
            <a:endParaRPr lang="nl-NL" dirty="0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nl-NL" smtClean="0"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825340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522412" y="381000"/>
            <a:ext cx="9144002" cy="1371600"/>
          </a:xfrm>
        </p:spPr>
        <p:txBody>
          <a:bodyPr/>
          <a:lstStyle>
            <a:lvl1pPr>
              <a:defRPr/>
            </a:lvl1pPr>
          </a:lstStyle>
          <a:p>
            <a:r>
              <a:rPr lang="nl-NL" smtClean="0"/>
              <a:t>Klik om de stijl te bewerken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1522411" y="1905000"/>
            <a:ext cx="4416552" cy="762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1522411" y="2743201"/>
            <a:ext cx="4416552" cy="3276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 dirty="0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249861" y="1905000"/>
            <a:ext cx="4416552" cy="762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249861" y="2743201"/>
            <a:ext cx="4416552" cy="3276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 dirty="0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D85AB-A5E5-4430-80E7-878B6511EE6A}" type="datetime1">
              <a:rPr lang="nl-NL" smtClean="0"/>
              <a:t>28-4-2015</a:t>
            </a:fld>
            <a:endParaRPr lang="nl-NL" dirty="0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nl-NL" smtClean="0"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20841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4B1AA-6B99-4037-AD2E-AF865C9E097B}" type="datetime1">
              <a:rPr lang="nl-NL" smtClean="0"/>
              <a:t>28-4-2015</a:t>
            </a:fld>
            <a:endParaRPr lang="nl-NL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nl-NL" smtClean="0"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62663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34505-B908-4C16-8ABA-3D78D0916A72}" type="datetime1">
              <a:rPr lang="nl-NL" smtClean="0"/>
              <a:t>28-4-2015</a:t>
            </a:fld>
            <a:endParaRPr lang="nl-NL" dirty="0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nl-NL" smtClean="0"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607540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nl-NL" smtClean="0"/>
              <a:t>Klik om de stijl te bewerken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4951414" y="685800"/>
            <a:ext cx="6400800" cy="53340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B8A98B-E117-43B1-9220-9623EB112F42}" type="datetime1">
              <a:rPr lang="nl-NL" smtClean="0"/>
              <a:t>28-4-2015</a:t>
            </a:fld>
            <a:endParaRPr lang="nl-NL" dirty="0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nl-NL" smtClean="0"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544981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4951414" y="685800"/>
            <a:ext cx="6400799" cy="5334000"/>
          </a:xfrm>
          <a:solidFill>
            <a:schemeClr val="bg2"/>
          </a:solidFill>
          <a:ln w="76200">
            <a:solidFill>
              <a:schemeClr val="tx1"/>
            </a:solidFill>
            <a:miter lim="800000"/>
          </a:ln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 smtClean="0"/>
              <a:t>Klik op het pictogram als u een afbeelding wilt toevoegen</a:t>
            </a:r>
            <a:endParaRPr lang="nl-NL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3600" b="0" i="0" baseline="0">
                <a:solidFill>
                  <a:schemeClr val="tx1"/>
                </a:solidFill>
              </a:defRPr>
            </a:lvl1pPr>
          </a:lstStyle>
          <a:p>
            <a:r>
              <a:rPr lang="nl-NL" smtClean="0"/>
              <a:t>Klik om de stijl te bewerken</a:t>
            </a:r>
            <a:endParaRPr lang="nl-NL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E4CC4-7A60-4F6D-9A71-CCD943D6BD34}" type="datetime1">
              <a:rPr lang="nl-NL" smtClean="0"/>
              <a:t>28-4-2015</a:t>
            </a:fld>
            <a:endParaRPr lang="nl-NL" dirty="0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nl-NL" smtClean="0"/>
              <a:pPr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249172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nl-NL" dirty="0" smtClean="0"/>
              <a:t>Klik om de stijl te bewerken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1522413" y="1904999"/>
            <a:ext cx="9134391" cy="4114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 smtClean="0"/>
              <a:t>Klik om de modelstijlen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8226422" y="6400800"/>
            <a:ext cx="144938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82EF86-A300-440B-9EC1-158DBD6F3856}" type="datetime1">
              <a:rPr lang="nl-NL" smtClean="0"/>
              <a:t>28-4-2015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1522413" y="6400800"/>
            <a:ext cx="655319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9828211" y="6400800"/>
            <a:ext cx="838201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013F82-EE5E-44EE-A61D-E31C6657F26F}" type="slidenum">
              <a:rPr lang="nl-NL" smtClean="0"/>
              <a:pPr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030599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1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3838" indent="-223838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SzPct val="10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63550" indent="-231775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SzPct val="10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82625" indent="-21907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57250" indent="-17462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30288" indent="-173038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380744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554480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728216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7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26.png"/><Relationship Id="rId4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Muisbesturing a.d.h.v. </a:t>
            </a:r>
            <a:r>
              <a:rPr lang="nl-NL" dirty="0" smtClean="0"/>
              <a:t>Elektro-oculografie</a:t>
            </a:r>
            <a:endParaRPr lang="nl-NL" dirty="0"/>
          </a:p>
        </p:txBody>
      </p:sp>
      <p:sp>
        <p:nvSpPr>
          <p:cNvPr id="4" name="Ondertitel 3"/>
          <p:cNvSpPr>
            <a:spLocks noGrp="1"/>
          </p:cNvSpPr>
          <p:nvPr>
            <p:ph type="subTitle" idx="1"/>
          </p:nvPr>
        </p:nvSpPr>
        <p:spPr>
          <a:xfrm>
            <a:off x="837828" y="5085184"/>
            <a:ext cx="8229600" cy="1219200"/>
          </a:xfrm>
        </p:spPr>
        <p:txBody>
          <a:bodyPr/>
          <a:lstStyle/>
          <a:p>
            <a:r>
              <a:rPr lang="nl-NL" dirty="0"/>
              <a:t>Michiel Willems</a:t>
            </a:r>
          </a:p>
          <a:p>
            <a:r>
              <a:rPr lang="nl-NL" dirty="0"/>
              <a:t>Pieter Verlinden</a:t>
            </a:r>
          </a:p>
        </p:txBody>
      </p:sp>
    </p:spTree>
    <p:extLst>
      <p:ext uri="{BB962C8B-B14F-4D97-AF65-F5344CB8AC3E}">
        <p14:creationId xmlns:p14="http://schemas.microsoft.com/office/powerpoint/2010/main" val="2808920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 sz="4400" b="1" dirty="0" smtClean="0"/>
              <a:t>Probleemstelling</a:t>
            </a:r>
            <a:endParaRPr lang="nl-BE" sz="4400" b="1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BE" sz="3200" dirty="0" smtClean="0"/>
              <a:t>Ruis</a:t>
            </a:r>
          </a:p>
          <a:p>
            <a:pPr lvl="1"/>
            <a:r>
              <a:rPr lang="nl-BE" sz="2800" dirty="0" smtClean="0"/>
              <a:t>Witte ruis</a:t>
            </a:r>
          </a:p>
          <a:p>
            <a:pPr lvl="1"/>
            <a:r>
              <a:rPr lang="nl-BE" sz="2800" dirty="0" smtClean="0"/>
              <a:t>Y-signaal gevoelig bij X-beweging</a:t>
            </a:r>
          </a:p>
          <a:p>
            <a:r>
              <a:rPr lang="nl-BE" sz="3200" dirty="0" err="1" smtClean="0"/>
              <a:t>Blinks</a:t>
            </a:r>
            <a:endParaRPr lang="nl-BE" sz="3200" dirty="0" smtClean="0"/>
          </a:p>
          <a:p>
            <a:r>
              <a:rPr lang="nl-BE" sz="3200" dirty="0" err="1" smtClean="0"/>
              <a:t>Drifting</a:t>
            </a:r>
            <a:endParaRPr lang="nl-BE" sz="3200" dirty="0" smtClean="0"/>
          </a:p>
          <a:p>
            <a:r>
              <a:rPr lang="nl-BE" sz="3200" dirty="0" smtClean="0"/>
              <a:t>Bepalen &amp; Verbeteren van </a:t>
            </a:r>
            <a:r>
              <a:rPr lang="nl-BE" sz="3200" dirty="0" err="1" smtClean="0"/>
              <a:t>Thresholds</a:t>
            </a:r>
            <a:endParaRPr lang="nl-BE" sz="3200" dirty="0" smtClean="0"/>
          </a:p>
          <a:p>
            <a:pPr marL="0" indent="0">
              <a:buNone/>
            </a:pP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1693771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Witte ruis</a:t>
            </a:r>
            <a:endParaRPr lang="nl-BE" dirty="0"/>
          </a:p>
        </p:txBody>
      </p:sp>
      <p:pic>
        <p:nvPicPr>
          <p:cNvPr id="5" name="Tijdelijke aanduiding voor inhoud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0679" y="2003807"/>
            <a:ext cx="6984776" cy="4260305"/>
          </a:xfrm>
        </p:spPr>
      </p:pic>
      <p:sp>
        <p:nvSpPr>
          <p:cNvPr id="6" name="Tekstvak 5"/>
          <p:cNvSpPr txBox="1"/>
          <p:nvPr/>
        </p:nvSpPr>
        <p:spPr>
          <a:xfrm>
            <a:off x="5878261" y="5862076"/>
            <a:ext cx="689612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nl-BE" sz="2400" b="1" dirty="0" smtClean="0">
                <a:solidFill>
                  <a:schemeClr val="bg1"/>
                </a:solidFill>
              </a:rPr>
              <a:t>Tijd</a:t>
            </a:r>
            <a:endParaRPr lang="nl-BE" sz="2400" b="1" dirty="0">
              <a:solidFill>
                <a:schemeClr val="bg1"/>
              </a:solidFill>
            </a:endParaRPr>
          </a:p>
        </p:txBody>
      </p:sp>
      <p:sp>
        <p:nvSpPr>
          <p:cNvPr id="7" name="Tekstvak 6"/>
          <p:cNvSpPr txBox="1"/>
          <p:nvPr/>
        </p:nvSpPr>
        <p:spPr>
          <a:xfrm rot="16200000">
            <a:off x="2550765" y="3921593"/>
            <a:ext cx="1175322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nl-BE" sz="2400" b="1" dirty="0" smtClean="0">
                <a:solidFill>
                  <a:schemeClr val="bg1"/>
                </a:solidFill>
              </a:rPr>
              <a:t>Signaal</a:t>
            </a:r>
            <a:endParaRPr lang="nl-BE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2169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Ruis – Gevoeligheid Y-signaal</a:t>
            </a:r>
            <a:endParaRPr lang="nl-BE" dirty="0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2444" y="2636912"/>
            <a:ext cx="5040558" cy="2512296"/>
          </a:xfrm>
          <a:prstGeom prst="rect">
            <a:avLst/>
          </a:prstGeom>
        </p:spPr>
      </p:pic>
      <p:pic>
        <p:nvPicPr>
          <p:cNvPr id="5" name="Afbeelding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820" y="2636911"/>
            <a:ext cx="5040558" cy="2512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282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 smtClean="0"/>
              <a:t>Blinks</a:t>
            </a:r>
            <a:endParaRPr lang="nl-BE" dirty="0"/>
          </a:p>
        </p:txBody>
      </p:sp>
      <p:pic>
        <p:nvPicPr>
          <p:cNvPr id="6" name="Tijdelijke aanduiding voor inhoud 5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593975" y="2157412"/>
            <a:ext cx="6991350" cy="3609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924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 smtClean="0"/>
              <a:t>Drifting</a:t>
            </a:r>
            <a:endParaRPr lang="nl-BE" dirty="0"/>
          </a:p>
        </p:txBody>
      </p:sp>
      <p:pic>
        <p:nvPicPr>
          <p:cNvPr id="4" name="Tijdelijke aanduiding voor inhoud 3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00" r="11524"/>
          <a:stretch/>
        </p:blipFill>
        <p:spPr>
          <a:xfrm>
            <a:off x="3286100" y="2276872"/>
            <a:ext cx="4824536" cy="3538736"/>
          </a:xfrm>
        </p:spPr>
      </p:pic>
      <p:sp>
        <p:nvSpPr>
          <p:cNvPr id="5" name="Tekstvak 4"/>
          <p:cNvSpPr txBox="1"/>
          <p:nvPr/>
        </p:nvSpPr>
        <p:spPr>
          <a:xfrm>
            <a:off x="5358371" y="5495105"/>
            <a:ext cx="679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nl-BE" sz="2000" b="1" dirty="0" smtClean="0">
                <a:solidFill>
                  <a:schemeClr val="bg1"/>
                </a:solidFill>
              </a:rPr>
              <a:t>TIJD</a:t>
            </a:r>
            <a:endParaRPr lang="nl-BE" sz="2000" b="1" dirty="0">
              <a:solidFill>
                <a:schemeClr val="bg1"/>
              </a:solidFill>
            </a:endParaRPr>
          </a:p>
        </p:txBody>
      </p:sp>
      <p:sp>
        <p:nvSpPr>
          <p:cNvPr id="6" name="Tekstvak 5"/>
          <p:cNvSpPr txBox="1"/>
          <p:nvPr/>
        </p:nvSpPr>
        <p:spPr>
          <a:xfrm rot="16200000">
            <a:off x="2924656" y="3861574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nl-BE" sz="2000" b="1" dirty="0" smtClean="0">
                <a:solidFill>
                  <a:schemeClr val="bg1"/>
                </a:solidFill>
              </a:rPr>
              <a:t>SIGNAAL</a:t>
            </a:r>
          </a:p>
        </p:txBody>
      </p:sp>
    </p:spTree>
    <p:extLst>
      <p:ext uri="{BB962C8B-B14F-4D97-AF65-F5344CB8AC3E}">
        <p14:creationId xmlns:p14="http://schemas.microsoft.com/office/powerpoint/2010/main" val="3433060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 sz="4800" b="1" dirty="0" smtClean="0"/>
              <a:t>Inhoud</a:t>
            </a:r>
            <a:endParaRPr lang="nl-BE" sz="4800" b="1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502801" y="1844824"/>
            <a:ext cx="9134391" cy="4114801"/>
          </a:xfrm>
        </p:spPr>
        <p:txBody>
          <a:bodyPr>
            <a:normAutofit/>
          </a:bodyPr>
          <a:lstStyle/>
          <a:p>
            <a:r>
              <a:rPr lang="nl-BE" sz="3200" dirty="0" smtClean="0"/>
              <a:t>Doel</a:t>
            </a:r>
          </a:p>
          <a:p>
            <a:r>
              <a:rPr lang="nl-BE" sz="3200" dirty="0"/>
              <a:t>Technologie</a:t>
            </a:r>
            <a:endParaRPr lang="nl-BE" sz="3200" dirty="0" smtClean="0"/>
          </a:p>
          <a:p>
            <a:r>
              <a:rPr lang="nl-BE" sz="3200" dirty="0" smtClean="0"/>
              <a:t>Waarom Elektro-oculografie</a:t>
            </a:r>
          </a:p>
          <a:p>
            <a:r>
              <a:rPr lang="nl-BE" sz="3200" dirty="0" smtClean="0"/>
              <a:t>Probleemstelling</a:t>
            </a:r>
          </a:p>
          <a:p>
            <a:r>
              <a:rPr lang="nl-BE" sz="3200" dirty="0" smtClean="0">
                <a:solidFill>
                  <a:srgbClr val="FF0000"/>
                </a:solidFill>
              </a:rPr>
              <a:t>Oplossingen</a:t>
            </a:r>
          </a:p>
          <a:p>
            <a:r>
              <a:rPr lang="nl-BE" sz="3200" dirty="0" smtClean="0"/>
              <a:t>Experimenten/Resultaten</a:t>
            </a:r>
          </a:p>
          <a:p>
            <a:pPr marL="0" indent="0">
              <a:buNone/>
            </a:pPr>
            <a:endParaRPr lang="nl-BE" sz="3200" dirty="0" smtClean="0"/>
          </a:p>
          <a:p>
            <a:endParaRPr lang="nl-BE" sz="3200" dirty="0" smtClean="0"/>
          </a:p>
          <a:p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785635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Oplossing – Witte Ruis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smtClean="0"/>
              <a:t>Normaliseren bij onmogelijke toestanden:</a:t>
            </a:r>
          </a:p>
          <a:p>
            <a:endParaRPr lang="nl-BE" dirty="0"/>
          </a:p>
        </p:txBody>
      </p:sp>
      <p:graphicFrame>
        <p:nvGraphicFramePr>
          <p:cNvPr id="4" name="Tabel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7520789"/>
              </p:ext>
            </p:extLst>
          </p:nvPr>
        </p:nvGraphicFramePr>
        <p:xfrm>
          <a:off x="2061964" y="2852936"/>
          <a:ext cx="8125884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8628"/>
                <a:gridCol w="2708628"/>
                <a:gridCol w="2708628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nl-BE" dirty="0" smtClean="0"/>
                        <a:t>X</a:t>
                      </a:r>
                      <a:r>
                        <a:rPr lang="nl-BE" baseline="0" dirty="0" smtClean="0"/>
                        <a:t>-State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 smtClean="0"/>
                        <a:t>Y-State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 smtClean="0"/>
                        <a:t>Output State</a:t>
                      </a:r>
                      <a:endParaRPr lang="nl-B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nl-BE" dirty="0" smtClean="0">
                          <a:solidFill>
                            <a:srgbClr val="00B050"/>
                          </a:solidFill>
                        </a:rPr>
                        <a:t>MID</a:t>
                      </a:r>
                      <a:endParaRPr lang="nl-BE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 smtClean="0">
                          <a:solidFill>
                            <a:srgbClr val="00B050"/>
                          </a:solidFill>
                        </a:rPr>
                        <a:t>MID</a:t>
                      </a:r>
                      <a:endParaRPr lang="nl-BE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 smtClean="0"/>
                        <a:t>MID</a:t>
                      </a:r>
                      <a:endParaRPr lang="nl-B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nl-BE" dirty="0" smtClean="0"/>
                        <a:t>RIGHT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 smtClean="0">
                          <a:solidFill>
                            <a:srgbClr val="00B050"/>
                          </a:solidFill>
                        </a:rPr>
                        <a:t>MID</a:t>
                      </a:r>
                      <a:endParaRPr lang="nl-BE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 smtClean="0"/>
                        <a:t>RIGHT</a:t>
                      </a:r>
                      <a:endParaRPr lang="nl-B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nl-BE" dirty="0" smtClean="0"/>
                        <a:t>LEFT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 smtClean="0">
                          <a:solidFill>
                            <a:srgbClr val="00B050"/>
                          </a:solidFill>
                        </a:rPr>
                        <a:t>MID</a:t>
                      </a:r>
                      <a:endParaRPr lang="nl-BE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 smtClean="0"/>
                        <a:t>LEFT</a:t>
                      </a:r>
                      <a:endParaRPr lang="nl-B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nl-BE" dirty="0" smtClean="0">
                          <a:solidFill>
                            <a:srgbClr val="00B050"/>
                          </a:solidFill>
                        </a:rPr>
                        <a:t>MID</a:t>
                      </a:r>
                      <a:endParaRPr lang="nl-BE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 smtClean="0"/>
                        <a:t>UP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 smtClean="0"/>
                        <a:t>UP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nl-BE" dirty="0" smtClean="0">
                          <a:solidFill>
                            <a:srgbClr val="00B050"/>
                          </a:solidFill>
                        </a:rPr>
                        <a:t>MID</a:t>
                      </a:r>
                      <a:endParaRPr lang="nl-BE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 smtClean="0"/>
                        <a:t>DOWN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 smtClean="0"/>
                        <a:t>DOWN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nl-BE" dirty="0" smtClean="0"/>
                        <a:t>RIGHT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 smtClean="0"/>
                        <a:t>UP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 smtClean="0">
                          <a:solidFill>
                            <a:srgbClr val="FF0000"/>
                          </a:solidFill>
                        </a:rPr>
                        <a:t>NORMALISING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nl-BE" dirty="0" smtClean="0"/>
                        <a:t>RIGHT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 smtClean="0"/>
                        <a:t>DOWN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 smtClean="0">
                          <a:solidFill>
                            <a:srgbClr val="FF0000"/>
                          </a:solidFill>
                        </a:rPr>
                        <a:t>NORMALISING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nl-BE" dirty="0" smtClean="0"/>
                        <a:t>LEFT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 smtClean="0"/>
                        <a:t>UP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 smtClean="0">
                          <a:solidFill>
                            <a:srgbClr val="FF0000"/>
                          </a:solidFill>
                        </a:rPr>
                        <a:t>NORMALISING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nl-BE" dirty="0" smtClean="0"/>
                        <a:t>LEFT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 smtClean="0"/>
                        <a:t>DOWN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 smtClean="0">
                          <a:solidFill>
                            <a:srgbClr val="FF0000"/>
                          </a:solidFill>
                        </a:rPr>
                        <a:t>NORMALISING</a:t>
                      </a: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1777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Oplossing – Gevoeligheid Y-signaal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smtClean="0"/>
              <a:t>Prioriteit geven aan X-signaal. </a:t>
            </a:r>
            <a:endParaRPr lang="nl-BE" dirty="0"/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8188" y="1766578"/>
            <a:ext cx="5752381" cy="48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710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Oplossing – </a:t>
            </a:r>
            <a:r>
              <a:rPr lang="nl-BE" dirty="0" err="1" smtClean="0"/>
              <a:t>Blinks</a:t>
            </a:r>
            <a:r>
              <a:rPr lang="nl-BE" dirty="0" smtClean="0"/>
              <a:t/>
            </a:r>
            <a:br>
              <a:rPr lang="nl-BE" dirty="0" smtClean="0"/>
            </a:br>
            <a:endParaRPr lang="nl-BE" dirty="0"/>
          </a:p>
        </p:txBody>
      </p:sp>
      <p:pic>
        <p:nvPicPr>
          <p:cNvPr id="9" name="Tijdelijke aanduiding voor inhoud 8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6180" y="1268760"/>
            <a:ext cx="7992207" cy="41148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kstvak 9"/>
              <p:cNvSpPr txBox="1"/>
              <p:nvPr/>
            </p:nvSpPr>
            <p:spPr>
              <a:xfrm>
                <a:off x="261764" y="2348880"/>
                <a:ext cx="6336704" cy="28069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nl-BE" sz="2400" dirty="0" smtClean="0"/>
                  <a:t>Analyse Queue algoritme:</a:t>
                </a:r>
              </a:p>
              <a:p>
                <a:pPr>
                  <a:lnSpc>
                    <a:spcPct val="90000"/>
                  </a:lnSpc>
                </a:pPr>
                <a:endParaRPr lang="nl-BE" sz="2400" dirty="0"/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nl-BE" sz="2400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nl-BE" sz="24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nl-BE" sz="2400" b="0" i="1" smtClean="0">
                        <a:latin typeface="Cambria Math" panose="02040503050406030204" pitchFamily="18" charset="0"/>
                      </a:rPr>
                      <m:t>𝐷𝑖𝑓𝑓𝑒𝑟𝑒𝑛𝑐𝑒</m:t>
                    </m:r>
                  </m:oMath>
                </a14:m>
                <a:r>
                  <a:rPr lang="nl-BE" sz="2400" b="0" dirty="0" smtClean="0"/>
                  <a:t> </a:t>
                </a:r>
                <a:r>
                  <a:rPr lang="nl-BE" sz="1600" dirty="0">
                    <a:solidFill>
                      <a:schemeClr val="tx1">
                        <a:lumMod val="50000"/>
                      </a:schemeClr>
                    </a:solidFill>
                  </a:rPr>
                  <a:t>#Verschil tussen eerste en laatste </a:t>
                </a:r>
                <a:r>
                  <a:rPr lang="nl-BE" sz="1600" dirty="0" smtClean="0">
                    <a:solidFill>
                      <a:schemeClr val="tx1">
                        <a:lumMod val="50000"/>
                      </a:schemeClr>
                    </a:solidFill>
                  </a:rPr>
                  <a:t>waarde</a:t>
                </a: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nl-BE" sz="2400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nl-BE" sz="2400" i="1">
                        <a:latin typeface="Cambria Math" panose="02040503050406030204" pitchFamily="18" charset="0"/>
                      </a:rPr>
                      <m:t>:</m:t>
                    </m:r>
                    <m:r>
                      <a:rPr lang="nl-BE" sz="2400" i="1">
                        <a:latin typeface="Cambria Math" panose="02040503050406030204" pitchFamily="18" charset="0"/>
                      </a:rPr>
                      <m:t>𝑃𝑒𝑎𝑘</m:t>
                    </m:r>
                    <m:r>
                      <a:rPr lang="nl-BE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nl-BE" sz="2400" i="1">
                        <a:latin typeface="Cambria Math" panose="02040503050406030204" pitchFamily="18" charset="0"/>
                      </a:rPr>
                      <m:t>𝑣𝑎𝑙𝑢𝑒</m:t>
                    </m:r>
                  </m:oMath>
                </a14:m>
                <a:r>
                  <a:rPr lang="nl-BE" sz="2400" i="1" dirty="0" smtClean="0">
                    <a:latin typeface="Cambria Math" panose="02040503050406030204" pitchFamily="18" charset="0"/>
                  </a:rPr>
                  <a:t> </a:t>
                </a:r>
                <a:r>
                  <a:rPr lang="nl-BE" sz="1600" dirty="0" smtClean="0">
                    <a:solidFill>
                      <a:schemeClr val="tx1">
                        <a:lumMod val="50000"/>
                      </a:schemeClr>
                    </a:solidFill>
                  </a:rPr>
                  <a:t>#Relatief hoogste/laagste </a:t>
                </a:r>
                <a:r>
                  <a:rPr lang="nl-BE" sz="1600" dirty="0">
                    <a:solidFill>
                      <a:schemeClr val="tx1">
                        <a:lumMod val="50000"/>
                      </a:schemeClr>
                    </a:solidFill>
                  </a:rPr>
                  <a:t>waarde in </a:t>
                </a:r>
                <a:r>
                  <a:rPr lang="nl-BE" sz="1600" dirty="0" smtClean="0">
                    <a:solidFill>
                      <a:schemeClr val="tx1">
                        <a:lumMod val="50000"/>
                      </a:schemeClr>
                    </a:solidFill>
                  </a:rPr>
                  <a:t>queue</a:t>
                </a:r>
              </a:p>
              <a:p>
                <a:pPr>
                  <a:lnSpc>
                    <a:spcPct val="90000"/>
                  </a:lnSpc>
                </a:pPr>
                <a:endParaRPr lang="nl-BE" sz="1600" dirty="0">
                  <a:solidFill>
                    <a:schemeClr val="tx1">
                      <a:lumMod val="50000"/>
                    </a:schemeClr>
                  </a:solidFill>
                </a:endParaRPr>
              </a:p>
              <a:p>
                <a:pPr>
                  <a:lnSpc>
                    <a:spcPct val="9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nl-BE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BE" sz="2400" i="1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nl-BE" sz="2400" i="1">
                              <a:latin typeface="Cambria Math" panose="02040503050406030204" pitchFamily="18" charset="0"/>
                            </a:rPr>
                            <m:t>&lt;50</m:t>
                          </m:r>
                        </m:e>
                      </m:d>
                      <m:r>
                        <a:rPr lang="nl-B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∧</m:t>
                      </m:r>
                      <m:d>
                        <m:dPr>
                          <m:ctrlPr>
                            <a:rPr lang="nl-B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B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  <m:r>
                            <a:rPr lang="nl-B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&gt;200</m:t>
                          </m:r>
                        </m:e>
                      </m:d>
                      <m:r>
                        <a:rPr lang="nl-B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r>
                        <a:rPr lang="nl-B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𝐵𝑙𝑖𝑛𝑘</m:t>
                      </m:r>
                    </m:oMath>
                  </m:oMathPara>
                </a14:m>
                <a:endParaRPr lang="nl-BE" sz="240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90000"/>
                  </a:lnSpc>
                </a:pPr>
                <a:endParaRPr lang="nl-BE" sz="2400" dirty="0" smtClean="0"/>
              </a:p>
              <a:p>
                <a:pPr>
                  <a:lnSpc>
                    <a:spcPct val="90000"/>
                  </a:lnSpc>
                </a:pPr>
                <a:endParaRPr lang="nl-BE" dirty="0" smtClean="0"/>
              </a:p>
              <a:p>
                <a:pPr>
                  <a:lnSpc>
                    <a:spcPct val="90000"/>
                  </a:lnSpc>
                </a:pPr>
                <a:endParaRPr lang="nl-BE" dirty="0"/>
              </a:p>
            </p:txBody>
          </p:sp>
        </mc:Choice>
        <mc:Fallback xmlns="">
          <p:sp>
            <p:nvSpPr>
              <p:cNvPr id="10" name="Tekstvak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764" y="2348880"/>
                <a:ext cx="6336704" cy="2806922"/>
              </a:xfrm>
              <a:prstGeom prst="rect">
                <a:avLst/>
              </a:prstGeom>
              <a:blipFill rotWithShape="0">
                <a:blip r:embed="rId4"/>
                <a:stretch>
                  <a:fillRect l="-1540" t="-3037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kstvak 4"/>
          <p:cNvSpPr txBox="1"/>
          <p:nvPr/>
        </p:nvSpPr>
        <p:spPr>
          <a:xfrm>
            <a:off x="7750596" y="2492896"/>
            <a:ext cx="1301959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nl-BE" b="1" dirty="0" smtClean="0"/>
              <a:t>Grootte = 7</a:t>
            </a:r>
            <a:endParaRPr lang="nl-BE" b="1" dirty="0"/>
          </a:p>
        </p:txBody>
      </p:sp>
      <p:pic>
        <p:nvPicPr>
          <p:cNvPr id="7" name="Afbeelding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0834" y="4309259"/>
            <a:ext cx="3416757" cy="2376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060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Oplossing - </a:t>
            </a:r>
            <a:r>
              <a:rPr lang="nl-BE" dirty="0" err="1" smtClean="0"/>
              <a:t>Drifting</a:t>
            </a:r>
            <a:endParaRPr lang="nl-BE" dirty="0"/>
          </a:p>
        </p:txBody>
      </p:sp>
      <p:sp>
        <p:nvSpPr>
          <p:cNvPr id="5" name="Tekstvak 4"/>
          <p:cNvSpPr txBox="1"/>
          <p:nvPr/>
        </p:nvSpPr>
        <p:spPr>
          <a:xfrm>
            <a:off x="-26268" y="2799160"/>
            <a:ext cx="6786499" cy="1421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nl-BE" sz="2400" b="1" dirty="0" smtClean="0"/>
              <a:t>Verschil</a:t>
            </a:r>
            <a:r>
              <a:rPr lang="nl-BE" sz="2400" dirty="0" smtClean="0"/>
              <a:t> in signaal gebruiken i.p.v. signaal waarden</a:t>
            </a:r>
          </a:p>
          <a:p>
            <a:pPr marL="742950" lvl="1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nl-BE" sz="2400" dirty="0" err="1" smtClean="0"/>
              <a:t>Thresholds</a:t>
            </a:r>
            <a:r>
              <a:rPr lang="nl-BE" sz="2400" dirty="0" smtClean="0"/>
              <a:t> voor Boven-Onder en Links-Rechts</a:t>
            </a:r>
          </a:p>
          <a:p>
            <a:pPr>
              <a:lnSpc>
                <a:spcPct val="90000"/>
              </a:lnSpc>
            </a:pPr>
            <a:endParaRPr lang="nl-BE" sz="2400" dirty="0" smtClean="0"/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4332" y="1491057"/>
            <a:ext cx="6297906" cy="4515669"/>
          </a:xfrm>
          <a:prstGeom prst="rect">
            <a:avLst/>
          </a:prstGeom>
        </p:spPr>
      </p:pic>
      <p:sp>
        <p:nvSpPr>
          <p:cNvPr id="4" name="Tekstvak 3"/>
          <p:cNvSpPr txBox="1"/>
          <p:nvPr/>
        </p:nvSpPr>
        <p:spPr>
          <a:xfrm>
            <a:off x="9406780" y="2878903"/>
            <a:ext cx="1422184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nl-BE" b="1" dirty="0" smtClean="0"/>
              <a:t>Grootte = 10</a:t>
            </a:r>
            <a:endParaRPr lang="nl-BE" b="1" dirty="0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26849964"/>
              </p:ext>
            </p:extLst>
          </p:nvPr>
        </p:nvGraphicFramePr>
        <p:xfrm>
          <a:off x="592782" y="4028335"/>
          <a:ext cx="4781550" cy="2609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3" name="Bitmapafbeelding" r:id="rId5" imgW="4781520" imgH="2610000" progId="Paint.Picture">
                  <p:embed/>
                </p:oleObj>
              </mc:Choice>
              <mc:Fallback>
                <p:oleObj name="Bitmapafbeelding" r:id="rId5" imgW="4781520" imgH="261000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92782" y="4028335"/>
                        <a:ext cx="4781550" cy="2609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83643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 sz="4800" b="1" dirty="0" smtClean="0"/>
              <a:t>Inhoud</a:t>
            </a:r>
            <a:endParaRPr lang="nl-BE" sz="4800" b="1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502801" y="1844824"/>
            <a:ext cx="9134391" cy="4114801"/>
          </a:xfrm>
        </p:spPr>
        <p:txBody>
          <a:bodyPr>
            <a:normAutofit/>
          </a:bodyPr>
          <a:lstStyle/>
          <a:p>
            <a:r>
              <a:rPr lang="nl-BE" sz="3200" dirty="0" smtClean="0">
                <a:solidFill>
                  <a:srgbClr val="FF0000"/>
                </a:solidFill>
              </a:rPr>
              <a:t>Doel</a:t>
            </a:r>
          </a:p>
          <a:p>
            <a:r>
              <a:rPr lang="nl-BE" sz="3200" dirty="0" smtClean="0"/>
              <a:t>Technologie</a:t>
            </a:r>
          </a:p>
          <a:p>
            <a:r>
              <a:rPr lang="nl-BE" sz="3200" dirty="0" smtClean="0"/>
              <a:t>Waarom Elektro-oculografie</a:t>
            </a:r>
          </a:p>
          <a:p>
            <a:r>
              <a:rPr lang="nl-BE" sz="3200" dirty="0" smtClean="0"/>
              <a:t>Probleemstelling</a:t>
            </a:r>
          </a:p>
          <a:p>
            <a:r>
              <a:rPr lang="nl-BE" sz="3200" dirty="0" smtClean="0"/>
              <a:t>Oplossingen</a:t>
            </a:r>
          </a:p>
          <a:p>
            <a:r>
              <a:rPr lang="nl-BE" sz="3200" dirty="0" smtClean="0"/>
              <a:t>Experimenten/Resultaten</a:t>
            </a:r>
          </a:p>
          <a:p>
            <a:pPr marL="0" indent="0">
              <a:buNone/>
            </a:pPr>
            <a:endParaRPr lang="nl-BE" sz="3200" dirty="0" smtClean="0"/>
          </a:p>
          <a:p>
            <a:endParaRPr lang="nl-BE" sz="3200" dirty="0" smtClean="0"/>
          </a:p>
          <a:p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827903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1924" y="80173"/>
            <a:ext cx="8311438" cy="6785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895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 smtClean="0"/>
              <a:t>Thresholds</a:t>
            </a:r>
            <a:r>
              <a:rPr lang="nl-BE" dirty="0" smtClean="0"/>
              <a:t> bepalen	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l-BE" sz="2800" dirty="0" smtClean="0"/>
              <a:t>Trainingsalgoritme</a:t>
            </a:r>
            <a:r>
              <a:rPr lang="nl-BE" dirty="0" smtClean="0"/>
              <a:t>:</a:t>
            </a:r>
          </a:p>
          <a:p>
            <a:pPr marL="0" indent="0">
              <a:buNone/>
            </a:pPr>
            <a:endParaRPr lang="nl-B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-391112" y="3212976"/>
                <a:ext cx="7709660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2">
                  <a:lnSpc>
                    <a:spcPct val="90000"/>
                  </a:lnSpc>
                </a:pPr>
                <a:r>
                  <a:rPr lang="nl-BE" sz="3200" dirty="0" smtClean="0"/>
                  <a:t>Calculate </a:t>
                </a:r>
                <a:r>
                  <a:rPr lang="nl-BE" sz="3200" dirty="0" err="1" smtClean="0"/>
                  <a:t>Threshold</a:t>
                </a:r>
                <a:r>
                  <a:rPr lang="nl-BE" sz="3200" dirty="0" smtClean="0"/>
                  <a:t>:</a:t>
                </a:r>
              </a:p>
              <a:p>
                <a:pPr marL="1257300" lvl="2" indent="-342900">
                  <a:lnSpc>
                    <a:spcPct val="90000"/>
                  </a:lnSpc>
                  <a:buFont typeface="Arial" panose="020B0604020202020204" pitchFamily="34" charset="0"/>
                  <a:buChar char="•"/>
                </a:pPr>
                <a:r>
                  <a:rPr lang="nl-BE" sz="3200" dirty="0" smtClean="0"/>
                  <a:t>Fractie van lijst (</a:t>
                </a:r>
                <a14:m>
                  <m:oMath xmlns:m="http://schemas.openxmlformats.org/officeDocument/2006/math">
                    <m:r>
                      <a:rPr lang="nl-BE" sz="3200" i="1" dirty="0" smtClean="0">
                        <a:latin typeface="Cambria Math" panose="02040503050406030204" pitchFamily="18" charset="0"/>
                      </a:rPr>
                      <m:t>50%</m:t>
                    </m:r>
                  </m:oMath>
                </a14:m>
                <a:r>
                  <a:rPr lang="nl-BE" sz="3200" dirty="0" smtClean="0"/>
                  <a:t> grootste)</a:t>
                </a:r>
              </a:p>
              <a:p>
                <a:pPr marL="1257300" lvl="2" indent="-342900">
                  <a:lnSpc>
                    <a:spcPct val="90000"/>
                  </a:lnSpc>
                  <a:buFont typeface="Arial" panose="020B0604020202020204" pitchFamily="34" charset="0"/>
                  <a:buChar char="•"/>
                </a:pPr>
                <a:r>
                  <a:rPr lang="nl-BE" sz="3200" dirty="0" smtClean="0"/>
                  <a:t>Gemiddelde van fractie = </a:t>
                </a:r>
                <a:r>
                  <a:rPr lang="nl-BE" sz="3200" dirty="0" err="1" smtClean="0"/>
                  <a:t>Threshold</a:t>
                </a:r>
                <a:endParaRPr lang="nl-BE" sz="3200" dirty="0" smtClean="0"/>
              </a:p>
              <a:p>
                <a:pPr lvl="2">
                  <a:lnSpc>
                    <a:spcPct val="90000"/>
                  </a:lnSpc>
                </a:pPr>
                <a:r>
                  <a:rPr lang="nl-BE" sz="3200" dirty="0"/>
                  <a:t>	</a:t>
                </a:r>
                <a:endParaRPr lang="nl-BE" sz="3200" dirty="0" smtClean="0"/>
              </a:p>
              <a:p>
                <a:pPr marL="1257300" lvl="2" indent="-342900">
                  <a:lnSpc>
                    <a:spcPct val="90000"/>
                  </a:lnSpc>
                  <a:buFont typeface="+mj-lt"/>
                  <a:buAutoNum type="arabicPeriod"/>
                </a:pPr>
                <a:endParaRPr lang="nl-BE" sz="3200" dirty="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91112" y="3212976"/>
                <a:ext cx="7709660" cy="2308324"/>
              </a:xfrm>
              <a:prstGeom prst="rect">
                <a:avLst/>
              </a:prstGeom>
              <a:blipFill rotWithShape="0">
                <a:blip r:embed="rId3"/>
                <a:stretch>
                  <a:fillRect t="-5541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kstvak 8"/>
          <p:cNvSpPr txBox="1"/>
          <p:nvPr/>
        </p:nvSpPr>
        <p:spPr>
          <a:xfrm>
            <a:off x="6719360" y="381000"/>
            <a:ext cx="3878875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nl-BE" sz="2800" b="1" dirty="0" smtClean="0"/>
              <a:t>Voor elke richting:</a:t>
            </a:r>
            <a:endParaRPr lang="nl-BE" sz="2800" b="1" dirty="0"/>
          </a:p>
        </p:txBody>
      </p:sp>
      <p:pic>
        <p:nvPicPr>
          <p:cNvPr id="12" name="Afbeelding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8388" y="947050"/>
            <a:ext cx="5414625" cy="4941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302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Probleemscenario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 dirty="0"/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2675818006"/>
              </p:ext>
            </p:extLst>
          </p:nvPr>
        </p:nvGraphicFramePr>
        <p:xfrm>
          <a:off x="1917948" y="1219822"/>
          <a:ext cx="8557931" cy="55446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ekstvak 5"/>
          <p:cNvSpPr txBox="1"/>
          <p:nvPr/>
        </p:nvSpPr>
        <p:spPr>
          <a:xfrm>
            <a:off x="7894612" y="2008032"/>
            <a:ext cx="1296144" cy="43581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nl-BE" sz="2800" b="1" dirty="0" smtClean="0"/>
              <a:t>Stap 1</a:t>
            </a:r>
          </a:p>
          <a:p>
            <a:pPr>
              <a:lnSpc>
                <a:spcPct val="90000"/>
              </a:lnSpc>
            </a:pPr>
            <a:endParaRPr lang="nl-BE" sz="2800" b="1" dirty="0"/>
          </a:p>
          <a:p>
            <a:pPr>
              <a:lnSpc>
                <a:spcPct val="90000"/>
              </a:lnSpc>
            </a:pPr>
            <a:endParaRPr lang="nl-BE" sz="2800" b="1" dirty="0" smtClean="0"/>
          </a:p>
          <a:p>
            <a:pPr>
              <a:lnSpc>
                <a:spcPct val="90000"/>
              </a:lnSpc>
            </a:pPr>
            <a:endParaRPr lang="nl-BE" sz="2800" b="1" dirty="0" smtClean="0"/>
          </a:p>
          <a:p>
            <a:pPr>
              <a:lnSpc>
                <a:spcPct val="90000"/>
              </a:lnSpc>
            </a:pPr>
            <a:endParaRPr lang="nl-BE" sz="2800" b="1" dirty="0"/>
          </a:p>
          <a:p>
            <a:pPr>
              <a:lnSpc>
                <a:spcPct val="90000"/>
              </a:lnSpc>
            </a:pPr>
            <a:r>
              <a:rPr lang="nl-BE" sz="2800" b="1" dirty="0" smtClean="0"/>
              <a:t>Stap 2</a:t>
            </a:r>
          </a:p>
          <a:p>
            <a:pPr>
              <a:lnSpc>
                <a:spcPct val="90000"/>
              </a:lnSpc>
            </a:pPr>
            <a:endParaRPr lang="nl-BE" sz="2800" b="1" dirty="0"/>
          </a:p>
          <a:p>
            <a:pPr>
              <a:lnSpc>
                <a:spcPct val="90000"/>
              </a:lnSpc>
            </a:pPr>
            <a:endParaRPr lang="nl-BE" sz="2800" b="1" dirty="0" smtClean="0"/>
          </a:p>
          <a:p>
            <a:pPr>
              <a:lnSpc>
                <a:spcPct val="90000"/>
              </a:lnSpc>
            </a:pPr>
            <a:endParaRPr lang="nl-BE" sz="2800" b="1" dirty="0"/>
          </a:p>
          <a:p>
            <a:pPr>
              <a:lnSpc>
                <a:spcPct val="90000"/>
              </a:lnSpc>
            </a:pPr>
            <a:endParaRPr lang="nl-BE" sz="2800" b="1" dirty="0"/>
          </a:p>
          <a:p>
            <a:pPr>
              <a:lnSpc>
                <a:spcPct val="90000"/>
              </a:lnSpc>
            </a:pPr>
            <a:r>
              <a:rPr lang="nl-BE" sz="2800" b="1" dirty="0" smtClean="0"/>
              <a:t>Stap 3</a:t>
            </a:r>
            <a:endParaRPr lang="nl-BE" sz="2800" b="1" dirty="0"/>
          </a:p>
        </p:txBody>
      </p:sp>
      <p:sp>
        <p:nvSpPr>
          <p:cNvPr id="7" name="Tekstvak 6"/>
          <p:cNvSpPr txBox="1"/>
          <p:nvPr/>
        </p:nvSpPr>
        <p:spPr>
          <a:xfrm>
            <a:off x="8254652" y="221079"/>
            <a:ext cx="3744416" cy="1255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nl-BE" sz="2800" b="1" dirty="0" smtClean="0">
                <a:solidFill>
                  <a:schemeClr val="tx1">
                    <a:lumMod val="95000"/>
                  </a:schemeClr>
                </a:solidFill>
              </a:rPr>
              <a:t>G: Gebruiker</a:t>
            </a:r>
          </a:p>
          <a:p>
            <a:pPr>
              <a:lnSpc>
                <a:spcPct val="90000"/>
              </a:lnSpc>
            </a:pPr>
            <a:r>
              <a:rPr lang="nl-BE" sz="2800" b="1" dirty="0" smtClean="0">
                <a:solidFill>
                  <a:schemeClr val="tx1">
                    <a:lumMod val="95000"/>
                  </a:schemeClr>
                </a:solidFill>
              </a:rPr>
              <a:t>S: Systeem</a:t>
            </a:r>
          </a:p>
          <a:p>
            <a:pPr>
              <a:lnSpc>
                <a:spcPct val="90000"/>
              </a:lnSpc>
            </a:pPr>
            <a:r>
              <a:rPr lang="nl-BE" sz="2800" b="1" dirty="0" smtClean="0">
                <a:solidFill>
                  <a:schemeClr val="tx1">
                    <a:lumMod val="95000"/>
                  </a:schemeClr>
                </a:solidFill>
              </a:rPr>
              <a:t>X: Toestand</a:t>
            </a:r>
          </a:p>
        </p:txBody>
      </p:sp>
      <p:sp>
        <p:nvSpPr>
          <p:cNvPr id="8" name="Tekstvak 7"/>
          <p:cNvSpPr txBox="1"/>
          <p:nvPr/>
        </p:nvSpPr>
        <p:spPr>
          <a:xfrm>
            <a:off x="1773932" y="3645024"/>
            <a:ext cx="2806587" cy="8421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90000"/>
              </a:lnSpc>
            </a:pPr>
            <a:r>
              <a:rPr lang="nl-BE" dirty="0" smtClean="0">
                <a:solidFill>
                  <a:srgbClr val="FF0000"/>
                </a:solidFill>
              </a:rPr>
              <a:t>BEWEGING NIET </a:t>
            </a:r>
          </a:p>
          <a:p>
            <a:pPr algn="r">
              <a:lnSpc>
                <a:spcPct val="90000"/>
              </a:lnSpc>
            </a:pPr>
            <a:r>
              <a:rPr lang="nl-BE" dirty="0" smtClean="0">
                <a:solidFill>
                  <a:srgbClr val="FF0000"/>
                </a:solidFill>
              </a:rPr>
              <a:t>HERKEND DOOR SYSTEEM</a:t>
            </a:r>
            <a:endParaRPr lang="nl-BE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3137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522413" y="155194"/>
            <a:ext cx="9144001" cy="1371600"/>
          </a:xfrm>
        </p:spPr>
        <p:txBody>
          <a:bodyPr/>
          <a:lstStyle/>
          <a:p>
            <a:r>
              <a:rPr lang="nl-BE" dirty="0" err="1" smtClean="0"/>
              <a:t>Thresholds</a:t>
            </a:r>
            <a:r>
              <a:rPr lang="nl-BE" dirty="0" smtClean="0"/>
              <a:t> verbeteren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532023" y="1526794"/>
            <a:ext cx="9134391" cy="4114801"/>
          </a:xfrm>
        </p:spPr>
        <p:txBody>
          <a:bodyPr/>
          <a:lstStyle/>
          <a:p>
            <a:r>
              <a:rPr lang="nl-BE" dirty="0" err="1" smtClean="0"/>
              <a:t>Threshold</a:t>
            </a:r>
            <a:r>
              <a:rPr lang="nl-BE" dirty="0" smtClean="0"/>
              <a:t> trainer (verlaging)</a:t>
            </a:r>
            <a:endParaRPr lang="nl-BE" dirty="0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604" y="2068778"/>
            <a:ext cx="4464496" cy="435360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kstvak 10"/>
              <p:cNvSpPr txBox="1"/>
              <p:nvPr/>
            </p:nvSpPr>
            <p:spPr>
              <a:xfrm>
                <a:off x="671056" y="2713728"/>
                <a:ext cx="6629122" cy="31832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nl-BE" sz="2400" b="1" dirty="0" smtClean="0"/>
                  <a:t>Threshold te hoog (beweging werd niet herkend)</a:t>
                </a:r>
              </a:p>
              <a:p>
                <a:pPr>
                  <a:lnSpc>
                    <a:spcPct val="90000"/>
                  </a:lnSpc>
                </a:pPr>
                <a:r>
                  <a:rPr lang="nl-BE" sz="2400" b="1" dirty="0" smtClean="0"/>
                  <a:t>Gebruiker ziet dit door visuele feedback</a:t>
                </a:r>
              </a:p>
              <a:p>
                <a:pPr algn="ctr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nl-BE" sz="3600" b="1" i="1">
                        <a:latin typeface="Cambria Math" panose="02040503050406030204" pitchFamily="18" charset="0"/>
                      </a:rPr>
                      <m:t>⇓</m:t>
                    </m:r>
                  </m:oMath>
                </a14:m>
                <a:r>
                  <a:rPr lang="nl-BE" sz="2800" dirty="0" smtClean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rPr>
                  <a:t>oplossing</a:t>
                </a:r>
                <a:endParaRPr lang="nl-BE" sz="2400" dirty="0" smtClean="0">
                  <a:solidFill>
                    <a:schemeClr val="accent3">
                      <a:lumMod val="40000"/>
                      <a:lumOff val="60000"/>
                    </a:schemeClr>
                  </a:solidFill>
                </a:endParaRPr>
              </a:p>
              <a:p>
                <a:pPr>
                  <a:lnSpc>
                    <a:spcPct val="90000"/>
                  </a:lnSpc>
                </a:pPr>
                <a:r>
                  <a:rPr lang="nl-BE" sz="2400" b="1" dirty="0" smtClean="0"/>
                  <a:t>Gebruiker kijkt terug in zelfde richting</a:t>
                </a:r>
              </a:p>
              <a:p>
                <a:pPr>
                  <a:lnSpc>
                    <a:spcPct val="90000"/>
                  </a:lnSpc>
                </a:pPr>
                <a:r>
                  <a:rPr lang="nl-BE" sz="2400" b="1" dirty="0" smtClean="0"/>
                  <a:t>Systeem herkent </a:t>
                </a:r>
                <a:r>
                  <a:rPr lang="nl-BE" sz="2400" b="1" dirty="0" smtClean="0">
                    <a:solidFill>
                      <a:srgbClr val="AE504E"/>
                    </a:solidFill>
                  </a:rPr>
                  <a:t>inconsistentie</a:t>
                </a:r>
                <a:endParaRPr lang="nl-BE" sz="2400" b="1" baseline="-25000" dirty="0" smtClean="0">
                  <a:solidFill>
                    <a:srgbClr val="AE504E"/>
                  </a:solidFill>
                </a:endParaRPr>
              </a:p>
              <a:p>
                <a:pPr>
                  <a:lnSpc>
                    <a:spcPct val="9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BE" sz="3600" b="1" i="1">
                          <a:latin typeface="Cambria Math" panose="02040503050406030204" pitchFamily="18" charset="0"/>
                        </a:rPr>
                        <m:t>⇓</m:t>
                      </m:r>
                    </m:oMath>
                  </m:oMathPara>
                </a14:m>
                <a:endParaRPr lang="nl-BE" sz="3600" b="1" i="1" dirty="0">
                  <a:latin typeface="Cambria Math" panose="02040503050406030204" pitchFamily="18" charset="0"/>
                </a:endParaRPr>
              </a:p>
              <a:p>
                <a:pPr algn="ctr">
                  <a:lnSpc>
                    <a:spcPct val="90000"/>
                  </a:lnSpc>
                </a:pPr>
                <a:r>
                  <a:rPr lang="nl-BE" sz="3200" b="1" dirty="0" err="1" smtClean="0">
                    <a:solidFill>
                      <a:srgbClr val="FF0000"/>
                    </a:solidFill>
                  </a:rPr>
                  <a:t>Threshold</a:t>
                </a:r>
                <a:r>
                  <a:rPr lang="nl-BE" sz="3200" b="1" dirty="0" smtClean="0">
                    <a:solidFill>
                      <a:srgbClr val="FF0000"/>
                    </a:solidFill>
                  </a:rPr>
                  <a:t> verlagen (</a:t>
                </a:r>
                <a14:m>
                  <m:oMath xmlns:m="http://schemas.openxmlformats.org/officeDocument/2006/math">
                    <m:r>
                      <a:rPr lang="nl-BE" sz="32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nl-BE" sz="32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nl-BE" sz="32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nl-BE" sz="32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𝟗𝟓</m:t>
                    </m:r>
                  </m:oMath>
                </a14:m>
                <a:r>
                  <a:rPr lang="nl-BE" sz="3200" b="1" dirty="0" smtClean="0">
                    <a:solidFill>
                      <a:srgbClr val="FF0000"/>
                    </a:solidFill>
                  </a:rPr>
                  <a:t>)</a:t>
                </a:r>
              </a:p>
              <a:p>
                <a:pPr>
                  <a:lnSpc>
                    <a:spcPct val="90000"/>
                  </a:lnSpc>
                </a:pPr>
                <a:endParaRPr lang="nl-BE" sz="2400" b="1" dirty="0"/>
              </a:p>
            </p:txBody>
          </p:sp>
        </mc:Choice>
        <mc:Fallback>
          <p:sp>
            <p:nvSpPr>
              <p:cNvPr id="11" name="Tekstvak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056" y="2713728"/>
                <a:ext cx="6629122" cy="3183244"/>
              </a:xfrm>
              <a:prstGeom prst="rect">
                <a:avLst/>
              </a:prstGeom>
              <a:blipFill rotWithShape="0">
                <a:blip r:embed="rId4"/>
                <a:stretch>
                  <a:fillRect l="-1379" t="-2682" r="-551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62032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Voorbeeld scenario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 dirty="0"/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1742797524"/>
              </p:ext>
            </p:extLst>
          </p:nvPr>
        </p:nvGraphicFramePr>
        <p:xfrm>
          <a:off x="1917948" y="1219822"/>
          <a:ext cx="8557931" cy="55446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ekstvak 5"/>
          <p:cNvSpPr txBox="1"/>
          <p:nvPr/>
        </p:nvSpPr>
        <p:spPr>
          <a:xfrm>
            <a:off x="7894612" y="1979183"/>
            <a:ext cx="129614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nl-BE" sz="2800" b="1" dirty="0" smtClean="0"/>
              <a:t>Stap 3</a:t>
            </a:r>
          </a:p>
          <a:p>
            <a:pPr>
              <a:lnSpc>
                <a:spcPct val="90000"/>
              </a:lnSpc>
            </a:pPr>
            <a:endParaRPr lang="nl-BE" sz="2800" b="1" dirty="0"/>
          </a:p>
          <a:p>
            <a:pPr>
              <a:lnSpc>
                <a:spcPct val="90000"/>
              </a:lnSpc>
            </a:pPr>
            <a:endParaRPr lang="nl-BE" sz="2800" b="1" dirty="0" smtClean="0"/>
          </a:p>
          <a:p>
            <a:pPr>
              <a:lnSpc>
                <a:spcPct val="90000"/>
              </a:lnSpc>
            </a:pPr>
            <a:endParaRPr lang="nl-BE" sz="2800" b="1" dirty="0"/>
          </a:p>
          <a:p>
            <a:pPr>
              <a:lnSpc>
                <a:spcPct val="90000"/>
              </a:lnSpc>
            </a:pPr>
            <a:r>
              <a:rPr lang="nl-BE" sz="2800" b="1" dirty="0" smtClean="0"/>
              <a:t>Stap 4</a:t>
            </a:r>
          </a:p>
          <a:p>
            <a:pPr>
              <a:lnSpc>
                <a:spcPct val="90000"/>
              </a:lnSpc>
            </a:pPr>
            <a:endParaRPr lang="nl-BE" sz="2800" b="1" dirty="0"/>
          </a:p>
          <a:p>
            <a:pPr>
              <a:lnSpc>
                <a:spcPct val="90000"/>
              </a:lnSpc>
            </a:pPr>
            <a:endParaRPr lang="nl-BE" sz="2800" b="1" dirty="0" smtClean="0"/>
          </a:p>
          <a:p>
            <a:pPr>
              <a:lnSpc>
                <a:spcPct val="90000"/>
              </a:lnSpc>
            </a:pPr>
            <a:endParaRPr lang="nl-BE" sz="2800" b="1" dirty="0" smtClean="0"/>
          </a:p>
          <a:p>
            <a:pPr>
              <a:lnSpc>
                <a:spcPct val="90000"/>
              </a:lnSpc>
            </a:pPr>
            <a:endParaRPr lang="nl-BE" sz="2800" b="1" dirty="0"/>
          </a:p>
          <a:p>
            <a:pPr>
              <a:lnSpc>
                <a:spcPct val="90000"/>
              </a:lnSpc>
            </a:pPr>
            <a:r>
              <a:rPr lang="nl-BE" sz="2800" b="1" dirty="0" smtClean="0"/>
              <a:t>Stap 5</a:t>
            </a:r>
            <a:endParaRPr lang="nl-BE" sz="2800" b="1" dirty="0"/>
          </a:p>
        </p:txBody>
      </p:sp>
      <p:sp>
        <p:nvSpPr>
          <p:cNvPr id="7" name="Tekstvak 6"/>
          <p:cNvSpPr txBox="1"/>
          <p:nvPr/>
        </p:nvSpPr>
        <p:spPr>
          <a:xfrm>
            <a:off x="8254652" y="221079"/>
            <a:ext cx="3744416" cy="867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nl-BE" sz="2800" b="1" dirty="0" smtClean="0">
                <a:solidFill>
                  <a:schemeClr val="tx1">
                    <a:lumMod val="95000"/>
                  </a:schemeClr>
                </a:solidFill>
              </a:rPr>
              <a:t>G: Gebruiker</a:t>
            </a:r>
          </a:p>
          <a:p>
            <a:pPr>
              <a:lnSpc>
                <a:spcPct val="90000"/>
              </a:lnSpc>
            </a:pPr>
            <a:r>
              <a:rPr lang="nl-BE" sz="2800" b="1" dirty="0" smtClean="0">
                <a:solidFill>
                  <a:schemeClr val="tx1">
                    <a:lumMod val="95000"/>
                  </a:schemeClr>
                </a:solidFill>
              </a:rPr>
              <a:t>S: Systeem</a:t>
            </a:r>
          </a:p>
        </p:txBody>
      </p:sp>
    </p:spTree>
    <p:extLst>
      <p:ext uri="{BB962C8B-B14F-4D97-AF65-F5344CB8AC3E}">
        <p14:creationId xmlns:p14="http://schemas.microsoft.com/office/powerpoint/2010/main" val="146222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Afbeelding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0136" y="2017270"/>
            <a:ext cx="8507733" cy="419303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 smtClean="0"/>
              <a:t>Thresholds</a:t>
            </a:r>
            <a:r>
              <a:rPr lang="nl-BE" dirty="0" smtClean="0"/>
              <a:t> </a:t>
            </a:r>
            <a:r>
              <a:rPr lang="nl-BE" dirty="0" err="1" smtClean="0"/>
              <a:t>verbetern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err="1" smtClean="0"/>
              <a:t>Threshold</a:t>
            </a:r>
            <a:r>
              <a:rPr lang="nl-BE" dirty="0" smtClean="0"/>
              <a:t> trainer (verhoging)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kstvak 5"/>
              <p:cNvSpPr txBox="1"/>
              <p:nvPr/>
            </p:nvSpPr>
            <p:spPr>
              <a:xfrm>
                <a:off x="-530324" y="3789040"/>
                <a:ext cx="9145016" cy="25053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nl-BE" sz="3200" dirty="0" smtClean="0"/>
                  <a:t>	</a:t>
                </a:r>
                <a14:m>
                  <m:oMath xmlns:m="http://schemas.openxmlformats.org/officeDocument/2006/math">
                    <m:r>
                      <a:rPr lang="nl-BE" sz="32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nl-BE" sz="32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nl-BE" sz="3200" b="0" i="1" smtClean="0">
                        <a:latin typeface="Cambria Math" panose="02040503050406030204" pitchFamily="18" charset="0"/>
                      </a:rPr>
                      <m:t>𝑇h𝑟𝑒𝑠h𝑜𝑙𝑑</m:t>
                    </m:r>
                  </m:oMath>
                </a14:m>
                <a:r>
                  <a:rPr lang="nl-BE" sz="3200" b="0" dirty="0" smtClean="0"/>
                  <a:t> </a:t>
                </a:r>
                <a:r>
                  <a:rPr lang="nl-BE" sz="2800" b="0" dirty="0" smtClean="0">
                    <a:solidFill>
                      <a:schemeClr val="tx1">
                        <a:lumMod val="50000"/>
                      </a:schemeClr>
                    </a:solidFill>
                  </a:rPr>
                  <a:t>#huidige </a:t>
                </a:r>
                <a:r>
                  <a:rPr lang="nl-BE" sz="2800" b="0" dirty="0" err="1" smtClean="0">
                    <a:solidFill>
                      <a:schemeClr val="tx1">
                        <a:lumMod val="50000"/>
                      </a:schemeClr>
                    </a:solidFill>
                  </a:rPr>
                  <a:t>threshold</a:t>
                </a:r>
                <a:endParaRPr lang="nl-BE" sz="3200" b="0" dirty="0" smtClean="0">
                  <a:solidFill>
                    <a:schemeClr val="tx1">
                      <a:lumMod val="50000"/>
                    </a:schemeClr>
                  </a:solidFill>
                </a:endParaRPr>
              </a:p>
              <a:p>
                <a:r>
                  <a:rPr lang="nl-BE" sz="3200" dirty="0" smtClean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BE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sz="32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nl-BE" sz="32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nl-BE" sz="32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nl-BE" sz="3200" b="0" i="1" smtClean="0">
                        <a:latin typeface="Cambria Math" panose="02040503050406030204" pitchFamily="18" charset="0"/>
                      </a:rPr>
                      <m:t>𝐺𝑒𝑚𝑖𝑑𝑑𝑒𝑙𝑑𝑒</m:t>
                    </m:r>
                    <m:r>
                      <a:rPr lang="nl-BE" sz="32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nl-BE" sz="3200" b="0" i="1" smtClean="0">
                        <a:latin typeface="Cambria Math" panose="02040503050406030204" pitchFamily="18" charset="0"/>
                      </a:rPr>
                      <m:t>𝑡h𝑟𝑒𝑠h𝑜𝑙𝑑</m:t>
                    </m:r>
                  </m:oMath>
                </a14:m>
                <a:r>
                  <a:rPr lang="nl-BE" sz="3200" i="1" dirty="0" smtClean="0"/>
                  <a:t> </a:t>
                </a:r>
                <a:r>
                  <a:rPr lang="nl-BE" sz="2800" i="1" dirty="0" smtClean="0">
                    <a:solidFill>
                      <a:schemeClr val="tx1">
                        <a:lumMod val="50000"/>
                      </a:schemeClr>
                    </a:solidFill>
                  </a:rPr>
                  <a:t>#gemiddelde van lijst</a:t>
                </a:r>
              </a:p>
              <a:p>
                <a:r>
                  <a:rPr lang="nl-BE" sz="3200" dirty="0"/>
                  <a:t>	</a:t>
                </a:r>
                <a:r>
                  <a:rPr lang="nl-BE" sz="3200" dirty="0" smtClean="0">
                    <a:sym typeface="Wingdings" panose="05000000000000000000" pitchFamily="2" charset="2"/>
                  </a:rPr>
                  <a:t>  </a:t>
                </a:r>
                <a14:m>
                  <m:oMath xmlns:m="http://schemas.openxmlformats.org/officeDocument/2006/math">
                    <m:r>
                      <a:rPr lang="nl-BE" sz="3200" b="0" i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(0,75 ∗</m:t>
                    </m:r>
                    <m:sSub>
                      <m:sSubPr>
                        <m:ctrlPr>
                          <a:rPr lang="nl-BE" sz="32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nl-BE" sz="32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𝑇</m:t>
                        </m:r>
                      </m:e>
                      <m:sub>
                        <m:r>
                          <a:rPr lang="nl-BE" sz="32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𝑎</m:t>
                        </m:r>
                      </m:sub>
                    </m:sSub>
                    <m:r>
                      <a:rPr lang="nl-BE" sz="32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&gt;</m:t>
                    </m:r>
                    <m:r>
                      <a:rPr lang="nl-BE" sz="32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𝑇</m:t>
                    </m:r>
                    <m:r>
                      <a:rPr lang="nl-BE" sz="32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)⇒(</m:t>
                    </m:r>
                    <m:r>
                      <a:rPr lang="nl-BE" sz="32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𝑇</m:t>
                    </m:r>
                    <m:r>
                      <a:rPr lang="nl-BE" sz="32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=0,80∗</m:t>
                    </m:r>
                    <m:sSub>
                      <m:sSubPr>
                        <m:ctrlPr>
                          <a:rPr lang="nl-BE" sz="32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nl-BE" sz="32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𝑇</m:t>
                        </m:r>
                      </m:e>
                      <m:sub>
                        <m:r>
                          <a:rPr lang="nl-BE" sz="32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𝑎</m:t>
                        </m:r>
                      </m:sub>
                    </m:sSub>
                    <m:r>
                      <a:rPr lang="nl-BE" sz="32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)</m:t>
                    </m:r>
                  </m:oMath>
                </a14:m>
                <a:endParaRPr lang="nl-BE" sz="3200" dirty="0" smtClean="0"/>
              </a:p>
              <a:p>
                <a:r>
                  <a:rPr lang="nl-BE" sz="3200" dirty="0"/>
                  <a:t>	</a:t>
                </a:r>
              </a:p>
              <a:p>
                <a:pPr>
                  <a:lnSpc>
                    <a:spcPct val="90000"/>
                  </a:lnSpc>
                </a:pPr>
                <a:endParaRPr lang="nl-BE" sz="3200" dirty="0"/>
              </a:p>
            </p:txBody>
          </p:sp>
        </mc:Choice>
        <mc:Fallback>
          <p:sp>
            <p:nvSpPr>
              <p:cNvPr id="6" name="Tekstvak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30324" y="3789040"/>
                <a:ext cx="9145016" cy="2505301"/>
              </a:xfrm>
              <a:prstGeom prst="rect">
                <a:avLst/>
              </a:prstGeom>
              <a:blipFill rotWithShape="0">
                <a:blip r:embed="rId4"/>
                <a:stretch>
                  <a:fillRect t="-487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kstvak 3"/>
          <p:cNvSpPr txBox="1"/>
          <p:nvPr/>
        </p:nvSpPr>
        <p:spPr>
          <a:xfrm>
            <a:off x="9982844" y="3284984"/>
            <a:ext cx="1301959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nl-BE" b="1" dirty="0" smtClean="0"/>
              <a:t>Grootte = 5</a:t>
            </a:r>
            <a:endParaRPr lang="nl-BE" b="1" dirty="0"/>
          </a:p>
        </p:txBody>
      </p:sp>
    </p:spTree>
    <p:extLst>
      <p:ext uri="{BB962C8B-B14F-4D97-AF65-F5344CB8AC3E}">
        <p14:creationId xmlns:p14="http://schemas.microsoft.com/office/powerpoint/2010/main" val="3459514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 sz="4800" b="1" dirty="0" smtClean="0"/>
              <a:t>Inhoud</a:t>
            </a:r>
            <a:endParaRPr lang="nl-BE" sz="4800" b="1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502801" y="1844824"/>
            <a:ext cx="9134391" cy="4114801"/>
          </a:xfrm>
        </p:spPr>
        <p:txBody>
          <a:bodyPr>
            <a:normAutofit/>
          </a:bodyPr>
          <a:lstStyle/>
          <a:p>
            <a:r>
              <a:rPr lang="nl-BE" sz="3200" dirty="0" smtClean="0"/>
              <a:t>Doel</a:t>
            </a:r>
          </a:p>
          <a:p>
            <a:r>
              <a:rPr lang="nl-BE" sz="3200" dirty="0"/>
              <a:t>Technologie</a:t>
            </a:r>
            <a:endParaRPr lang="nl-BE" sz="3200" dirty="0" smtClean="0"/>
          </a:p>
          <a:p>
            <a:r>
              <a:rPr lang="nl-BE" sz="3200" dirty="0" smtClean="0"/>
              <a:t>Waarom Elektro-oculografie</a:t>
            </a:r>
          </a:p>
          <a:p>
            <a:r>
              <a:rPr lang="nl-BE" sz="3200" dirty="0" smtClean="0"/>
              <a:t>Probleemstelling</a:t>
            </a:r>
          </a:p>
          <a:p>
            <a:r>
              <a:rPr lang="nl-BE" sz="3200" dirty="0" smtClean="0"/>
              <a:t>Oplossingen</a:t>
            </a:r>
          </a:p>
          <a:p>
            <a:r>
              <a:rPr lang="nl-BE" sz="3200" dirty="0" smtClean="0">
                <a:solidFill>
                  <a:srgbClr val="FF0000"/>
                </a:solidFill>
              </a:rPr>
              <a:t>Experimenten/Resultaten</a:t>
            </a:r>
          </a:p>
          <a:p>
            <a:pPr marL="0" indent="0">
              <a:buNone/>
            </a:pPr>
            <a:endParaRPr lang="nl-BE" sz="3200" dirty="0" smtClean="0"/>
          </a:p>
          <a:p>
            <a:endParaRPr lang="nl-BE" sz="3200" dirty="0" smtClean="0"/>
          </a:p>
          <a:p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3766684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 sz="4400" b="1" dirty="0" smtClean="0"/>
              <a:t>Experiment opstelling</a:t>
            </a:r>
            <a:endParaRPr lang="nl-BE" sz="4400" b="1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BE" sz="3200" dirty="0" smtClean="0"/>
              <a:t>Experiment.</a:t>
            </a:r>
          </a:p>
          <a:p>
            <a:pPr lvl="1"/>
            <a:r>
              <a:rPr lang="nl-BE" sz="2800" dirty="0" smtClean="0"/>
              <a:t>Paint applicatie (</a:t>
            </a:r>
            <a:r>
              <a:rPr lang="nl-BE" sz="2800" dirty="0" err="1" smtClean="0"/>
              <a:t>Kivy</a:t>
            </a:r>
            <a:r>
              <a:rPr lang="nl-BE" sz="2800" dirty="0" smtClean="0"/>
              <a:t>)</a:t>
            </a:r>
          </a:p>
          <a:p>
            <a:pPr lvl="1"/>
            <a:r>
              <a:rPr lang="nl-BE" sz="2800" dirty="0" smtClean="0"/>
              <a:t>Navigeren naar </a:t>
            </a:r>
            <a:r>
              <a:rPr lang="nl-BE" sz="2800" b="1" i="1" dirty="0" smtClean="0"/>
              <a:t>random goals</a:t>
            </a:r>
          </a:p>
          <a:p>
            <a:pPr lvl="1"/>
            <a:r>
              <a:rPr lang="nl-BE" sz="2800" dirty="0" smtClean="0"/>
              <a:t>Tijd en afstand worden genormaliseerd en bijgehouden</a:t>
            </a:r>
          </a:p>
        </p:txBody>
      </p:sp>
    </p:spTree>
    <p:extLst>
      <p:ext uri="{BB962C8B-B14F-4D97-AF65-F5344CB8AC3E}">
        <p14:creationId xmlns:p14="http://schemas.microsoft.com/office/powerpoint/2010/main" val="4278467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 dirty="0"/>
          </a:p>
        </p:txBody>
      </p:sp>
      <p:pic>
        <p:nvPicPr>
          <p:cNvPr id="6" name="VIDEO0022">
            <a:hlinkClick r:id="" action="ppaction://media"/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end="27000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49796" y="32420"/>
            <a:ext cx="11350997" cy="6810598"/>
          </a:xfrm>
        </p:spPr>
      </p:pic>
    </p:spTree>
    <p:extLst>
      <p:ext uri="{BB962C8B-B14F-4D97-AF65-F5344CB8AC3E}">
        <p14:creationId xmlns:p14="http://schemas.microsoft.com/office/powerpoint/2010/main" val="1213055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Geteste waarden</a:t>
            </a:r>
            <a:endParaRPr lang="nl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jdelijke aanduiding voor inhoud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nl-BE" dirty="0" smtClean="0"/>
                  <a:t>Afstand</a:t>
                </a:r>
              </a:p>
              <a:p>
                <a:pPr lvl="1"/>
                <a:r>
                  <a:rPr lang="nl-BE" dirty="0" smtClean="0"/>
                  <a:t>Genormaliseerd op volgende manier: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nl-B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nl-BE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nl-BE" b="0" i="1" smtClean="0">
                        <a:latin typeface="Cambria Math" panose="02040503050406030204" pitchFamily="18" charset="0"/>
                      </a:rPr>
                      <m:t>𝑇𝑜𝑡𝑎𝑙𝑒</m:t>
                    </m:r>
                    <m:r>
                      <a:rPr lang="nl-BE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nl-BE" b="0" i="1" smtClean="0">
                        <a:latin typeface="Cambria Math" panose="02040503050406030204" pitchFamily="18" charset="0"/>
                      </a:rPr>
                      <m:t>𝑎𝑓𝑔𝑒𝑙𝑒𝑔𝑑𝑒</m:t>
                    </m:r>
                    <m:r>
                      <a:rPr lang="nl-BE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nl-BE" b="0" i="1" smtClean="0">
                        <a:latin typeface="Cambria Math" panose="02040503050406030204" pitchFamily="18" charset="0"/>
                      </a:rPr>
                      <m:t>𝑎𝑓𝑠𝑡𝑎𝑛𝑑</m:t>
                    </m:r>
                  </m:oMath>
                </a14:m>
                <a:endParaRPr lang="nl-BE" b="0" dirty="0" smtClean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nl-B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nl-BE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nl-BE" b="0" i="1" smtClean="0">
                        <a:latin typeface="Cambria Math" panose="02040503050406030204" pitchFamily="18" charset="0"/>
                      </a:rPr>
                      <m:t>𝑂𝑝𝑡𝑖𝑚𝑎𝑙𝑒</m:t>
                    </m:r>
                    <m:r>
                      <a:rPr lang="nl-BE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nl-BE" b="0" i="1" smtClean="0">
                        <a:latin typeface="Cambria Math" panose="02040503050406030204" pitchFamily="18" charset="0"/>
                      </a:rPr>
                      <m:t>𝑎𝑓𝑠𝑡𝑎𝑛𝑑</m:t>
                    </m:r>
                  </m:oMath>
                </a14:m>
                <a:endParaRPr lang="nl-BE" b="0" dirty="0" smtClean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nl-B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nl-BE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nl-BE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nl-B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nl-BE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nl-BE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nl-B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nl-BE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nl-BE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den>
                    </m:f>
                  </m:oMath>
                </a14:m>
                <a:endParaRPr lang="nl-BE" dirty="0" smtClean="0"/>
              </a:p>
              <a:p>
                <a:r>
                  <a:rPr lang="nl-BE" dirty="0" smtClean="0"/>
                  <a:t>Tijd</a:t>
                </a:r>
              </a:p>
              <a:p>
                <a:pPr lvl="1"/>
                <a:r>
                  <a:rPr lang="nl-BE" dirty="0" smtClean="0"/>
                  <a:t>Genormaliseerd op volgende manier: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nl-B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nl-BE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nl-BE" b="0" i="1" smtClean="0">
                        <a:latin typeface="Cambria Math" panose="02040503050406030204" pitchFamily="18" charset="0"/>
                      </a:rPr>
                      <m:t>𝑇𝑜𝑡𝑎𝑙𝑒</m:t>
                    </m:r>
                    <m:r>
                      <a:rPr lang="nl-BE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nl-BE" b="0" i="1" smtClean="0">
                        <a:latin typeface="Cambria Math" panose="02040503050406030204" pitchFamily="18" charset="0"/>
                      </a:rPr>
                      <m:t>𝑡𝑖𝑗𝑑</m:t>
                    </m:r>
                    <m:r>
                      <a:rPr lang="nl-BE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nl-BE" b="0" i="1" smtClean="0">
                        <a:latin typeface="Cambria Math" panose="02040503050406030204" pitchFamily="18" charset="0"/>
                      </a:rPr>
                      <m:t>𝑛𝑜𝑑𝑖𝑔</m:t>
                    </m:r>
                    <m:r>
                      <a:rPr lang="nl-BE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nl-BE" b="0" i="1" smtClean="0">
                        <a:latin typeface="Cambria Math" panose="02040503050406030204" pitchFamily="18" charset="0"/>
                      </a:rPr>
                      <m:t>𝑣𝑜𝑜𝑟</m:t>
                    </m:r>
                    <m:r>
                      <a:rPr lang="nl-BE" b="0" i="1" smtClean="0">
                        <a:latin typeface="Cambria Math" panose="02040503050406030204" pitchFamily="18" charset="0"/>
                      </a:rPr>
                      <m:t> 1 </m:t>
                    </m:r>
                    <m:r>
                      <a:rPr lang="nl-BE" b="0" i="1" smtClean="0">
                        <a:latin typeface="Cambria Math" panose="02040503050406030204" pitchFamily="18" charset="0"/>
                      </a:rPr>
                      <m:t>𝑔𝑜𝑎𝑙</m:t>
                    </m:r>
                  </m:oMath>
                </a14:m>
                <a:endParaRPr lang="nl-BE" b="0" dirty="0" smtClean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nl-B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nl-BE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nl-BE" b="0" i="1" smtClean="0">
                        <a:latin typeface="Cambria Math" panose="02040503050406030204" pitchFamily="18" charset="0"/>
                      </a:rPr>
                      <m:t>𝑂𝑝𝑡𝑖𝑚𝑎𝑙𝑒</m:t>
                    </m:r>
                    <m:r>
                      <a:rPr lang="nl-BE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nl-BE" b="0" i="1" smtClean="0">
                        <a:latin typeface="Cambria Math" panose="02040503050406030204" pitchFamily="18" charset="0"/>
                      </a:rPr>
                      <m:t>𝑡𝑖𝑗𝑑</m:t>
                    </m:r>
                  </m:oMath>
                </a14:m>
                <a:endParaRPr lang="nl-BE" dirty="0" smtClean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nl-B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nl-BE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nl-BE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nl-B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nl-BE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nl-BE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nl-B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nl-BE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nl-BE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den>
                    </m:f>
                  </m:oMath>
                </a14:m>
                <a:endParaRPr lang="nl-BE" dirty="0"/>
              </a:p>
            </p:txBody>
          </p:sp>
        </mc:Choice>
        <mc:Fallback xmlns="">
          <p:sp>
            <p:nvSpPr>
              <p:cNvPr id="3" name="Tijdelijke aanduiding voor inhoud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935" t="-1923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Afbeelding 3"/>
          <p:cNvPicPr>
            <a:picLocks noChangeAspect="1"/>
          </p:cNvPicPr>
          <p:nvPr/>
        </p:nvPicPr>
        <p:blipFill rotWithShape="1">
          <a:blip r:embed="rId4"/>
          <a:srcRect b="428"/>
          <a:stretch/>
        </p:blipFill>
        <p:spPr>
          <a:xfrm>
            <a:off x="6094413" y="1920277"/>
            <a:ext cx="6094412" cy="4829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10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Doel</a:t>
            </a:r>
            <a:endParaRPr lang="nl-NL" dirty="0"/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3678374483"/>
              </p:ext>
            </p:extLst>
          </p:nvPr>
        </p:nvGraphicFramePr>
        <p:xfrm>
          <a:off x="1197868" y="1752600"/>
          <a:ext cx="9865096" cy="37610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139132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Resultaten – Genormaliseerde afstand (zonder </a:t>
            </a:r>
            <a:r>
              <a:rPr lang="nl-BE" dirty="0" err="1" smtClean="0"/>
              <a:t>threshold</a:t>
            </a:r>
            <a:r>
              <a:rPr lang="nl-BE" dirty="0" smtClean="0"/>
              <a:t> training)</a:t>
            </a:r>
            <a:endParaRPr lang="nl-BE" dirty="0"/>
          </a:p>
        </p:txBody>
      </p:sp>
      <p:pic>
        <p:nvPicPr>
          <p:cNvPr id="4" name="Tijdelijke aanduiding voor inhoud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086312" y="1905000"/>
            <a:ext cx="8006676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34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Resultaten – Genormaliseerde afstand </a:t>
            </a:r>
            <a:br>
              <a:rPr lang="nl-BE" dirty="0" smtClean="0"/>
            </a:br>
            <a:r>
              <a:rPr lang="nl-BE" dirty="0" smtClean="0"/>
              <a:t>(</a:t>
            </a:r>
            <a:r>
              <a:rPr lang="nl-BE" dirty="0"/>
              <a:t>met </a:t>
            </a:r>
            <a:r>
              <a:rPr lang="nl-BE" dirty="0" err="1"/>
              <a:t>threshold</a:t>
            </a:r>
            <a:r>
              <a:rPr lang="nl-BE" dirty="0"/>
              <a:t> </a:t>
            </a:r>
            <a:r>
              <a:rPr lang="nl-BE" dirty="0" smtClean="0"/>
              <a:t>training)</a:t>
            </a:r>
            <a:endParaRPr lang="nl-BE" dirty="0"/>
          </a:p>
        </p:txBody>
      </p:sp>
      <p:sp>
        <p:nvSpPr>
          <p:cNvPr id="4" name="Tijdelijke aanduiding voor inhoud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413" y="1904999"/>
            <a:ext cx="9433048" cy="4357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902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 dirty="0" smtClean="0"/>
              <a:t>Resultaten – Genormaliseerde tijd</a:t>
            </a:r>
            <a:br>
              <a:rPr lang="nl-BE" dirty="0" smtClean="0"/>
            </a:br>
            <a:r>
              <a:rPr lang="nl-BE" dirty="0" smtClean="0"/>
              <a:t>(</a:t>
            </a:r>
            <a:r>
              <a:rPr lang="nl-BE" dirty="0"/>
              <a:t>zonder </a:t>
            </a:r>
            <a:r>
              <a:rPr lang="nl-BE" dirty="0" err="1"/>
              <a:t>threshold</a:t>
            </a:r>
            <a:r>
              <a:rPr lang="nl-BE" dirty="0"/>
              <a:t> </a:t>
            </a:r>
            <a:r>
              <a:rPr lang="nl-BE" dirty="0" smtClean="0"/>
              <a:t>training)</a:t>
            </a:r>
            <a:endParaRPr lang="nl-BE" dirty="0"/>
          </a:p>
        </p:txBody>
      </p:sp>
      <p:pic>
        <p:nvPicPr>
          <p:cNvPr id="4" name="Tijdelijke aanduiding voor inhoud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04447" y="1752600"/>
            <a:ext cx="8979932" cy="469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039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ijdelijke aanduiding voor inhoud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22978" y="1752600"/>
            <a:ext cx="9542869" cy="4923599"/>
          </a:xfrm>
          <a:prstGeom prst="rect">
            <a:avLst/>
          </a:prstGeom>
        </p:spPr>
      </p:pic>
      <p:sp>
        <p:nvSpPr>
          <p:cNvPr id="5" name="Titel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71600"/>
          </a:xfrm>
        </p:spPr>
        <p:txBody>
          <a:bodyPr/>
          <a:lstStyle/>
          <a:p>
            <a:r>
              <a:rPr lang="nl-BE" dirty="0" smtClean="0"/>
              <a:t>Resultaten – Genormaliseerde tijd</a:t>
            </a:r>
            <a:br>
              <a:rPr lang="nl-BE" dirty="0" smtClean="0"/>
            </a:br>
            <a:r>
              <a:rPr lang="nl-BE" dirty="0" smtClean="0"/>
              <a:t>(met </a:t>
            </a:r>
            <a:r>
              <a:rPr lang="nl-BE" dirty="0" err="1" smtClean="0"/>
              <a:t>threshold</a:t>
            </a:r>
            <a:r>
              <a:rPr lang="nl-BE" dirty="0" smtClean="0"/>
              <a:t> training)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748635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Vergelijking</a:t>
            </a:r>
            <a:endParaRPr lang="nl-BE" dirty="0"/>
          </a:p>
        </p:txBody>
      </p:sp>
      <p:graphicFrame>
        <p:nvGraphicFramePr>
          <p:cNvPr id="5" name="Tijdelijke aanduiding voor inhoud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37114647"/>
              </p:ext>
            </p:extLst>
          </p:nvPr>
        </p:nvGraphicFramePr>
        <p:xfrm>
          <a:off x="1522413" y="1905000"/>
          <a:ext cx="9134475" cy="1813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4825"/>
                <a:gridCol w="3044825"/>
                <a:gridCol w="3044825"/>
              </a:tblGrid>
              <a:tr h="370840">
                <a:tc>
                  <a:txBody>
                    <a:bodyPr/>
                    <a:lstStyle/>
                    <a:p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 smtClean="0"/>
                        <a:t>Genormaliseerde</a:t>
                      </a:r>
                      <a:r>
                        <a:rPr lang="nl-BE" baseline="0" dirty="0" smtClean="0"/>
                        <a:t> Afstand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baseline="0" dirty="0" smtClean="0"/>
                        <a:t>Genormaliseerde Tijd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l-BE" dirty="0" smtClean="0"/>
                        <a:t>Zonder Training</a:t>
                      </a:r>
                      <a:endParaRPr lang="nl-BE" baseline="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 smtClean="0"/>
                        <a:t>1,83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 smtClean="0"/>
                        <a:t>3,64</a:t>
                      </a:r>
                      <a:endParaRPr lang="nl-B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l-BE" baseline="0" dirty="0" smtClean="0"/>
                        <a:t>Met Training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 smtClean="0"/>
                        <a:t>1,42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 smtClean="0"/>
                        <a:t>2,61</a:t>
                      </a:r>
                      <a:endParaRPr lang="nl-B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l-BE" sz="4000" b="1" baseline="0" dirty="0" smtClean="0"/>
                        <a:t>Verbetering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4000" b="1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29%</a:t>
                      </a:r>
                      <a:endParaRPr lang="nl-BE" sz="4000" b="1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nl-BE" sz="4000" b="1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39%</a:t>
                      </a:r>
                      <a:endParaRPr lang="nl-BE" sz="4000" b="1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kstvak 8"/>
              <p:cNvSpPr txBox="1"/>
              <p:nvPr/>
            </p:nvSpPr>
            <p:spPr>
              <a:xfrm>
                <a:off x="2915497" y="4797152"/>
                <a:ext cx="6357831" cy="5355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nl-BE" sz="3200" b="1" dirty="0" smtClean="0">
                    <a:solidFill>
                      <a:srgbClr val="FF0000"/>
                    </a:solidFill>
                  </a:rPr>
                  <a:t>Gemiddelde verbetering van </a:t>
                </a:r>
                <a14:m>
                  <m:oMath xmlns:m="http://schemas.openxmlformats.org/officeDocument/2006/math">
                    <m:r>
                      <a:rPr lang="nl-BE" sz="32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𝟑𝟒</m:t>
                    </m:r>
                    <m:r>
                      <a:rPr lang="nl-BE" sz="32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% </m:t>
                    </m:r>
                  </m:oMath>
                </a14:m>
                <a:r>
                  <a:rPr lang="nl-BE" sz="3200" b="1" dirty="0" smtClean="0">
                    <a:solidFill>
                      <a:srgbClr val="FF0000"/>
                    </a:solidFill>
                  </a:rPr>
                  <a:t>!</a:t>
                </a:r>
                <a:endParaRPr lang="nl-BE" sz="32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Tekstvak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5497" y="4797152"/>
                <a:ext cx="6357831" cy="535531"/>
              </a:xfrm>
              <a:prstGeom prst="rect">
                <a:avLst/>
              </a:prstGeom>
              <a:blipFill rotWithShape="0">
                <a:blip r:embed="rId3"/>
                <a:stretch>
                  <a:fillRect l="-2397" t="-22727" r="-1630" b="-37500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55373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Resultaten – </a:t>
            </a:r>
            <a:r>
              <a:rPr lang="nl-BE" dirty="0" err="1" smtClean="0"/>
              <a:t>Threshold</a:t>
            </a:r>
            <a:r>
              <a:rPr lang="nl-BE" dirty="0" smtClean="0"/>
              <a:t> training</a:t>
            </a:r>
            <a:endParaRPr lang="nl-BE" dirty="0"/>
          </a:p>
        </p:txBody>
      </p:sp>
      <p:pic>
        <p:nvPicPr>
          <p:cNvPr id="4" name="Tijdelijke aanduiding voor inhoud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22413" y="1986784"/>
            <a:ext cx="9134475" cy="3951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153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 sz="4800" b="1" dirty="0" smtClean="0"/>
              <a:t>Conclusie</a:t>
            </a:r>
            <a:endParaRPr lang="nl-BE" sz="48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ijdelijke aanduiding voor inhoud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nl-BE" sz="2800" b="1" dirty="0" smtClean="0"/>
                  <a:t>Vertraging</a:t>
                </a:r>
                <a:r>
                  <a:rPr lang="nl-BE" sz="2800" dirty="0" smtClean="0"/>
                  <a:t> op Y-Signaal door blinkfilter (</a:t>
                </a:r>
                <a14:m>
                  <m:oMath xmlns:m="http://schemas.openxmlformats.org/officeDocument/2006/math">
                    <m:r>
                      <a:rPr lang="nl-BE" sz="2800" i="1" dirty="0" smtClean="0">
                        <a:latin typeface="Cambria Math" panose="02040503050406030204" pitchFamily="18" charset="0"/>
                      </a:rPr>
                      <m:t>0,7</m:t>
                    </m:r>
                    <m:r>
                      <a:rPr lang="nl-BE" sz="2800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nl-BE" sz="2800" dirty="0" smtClean="0"/>
                  <a:t>)</a:t>
                </a:r>
              </a:p>
              <a:p>
                <a:r>
                  <a:rPr lang="nl-BE" sz="2800" b="1" dirty="0" smtClean="0"/>
                  <a:t>Vertraging</a:t>
                </a:r>
                <a:r>
                  <a:rPr lang="nl-BE" sz="2800" dirty="0" smtClean="0"/>
                  <a:t> na toestandsverandering (</a:t>
                </a:r>
                <a14:m>
                  <m:oMath xmlns:m="http://schemas.openxmlformats.org/officeDocument/2006/math">
                    <m:r>
                      <a:rPr lang="nl-BE" sz="2800" i="1" dirty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nl-BE" sz="2800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nl-BE" sz="2800" dirty="0" smtClean="0"/>
                  <a:t>)</a:t>
                </a:r>
              </a:p>
              <a:p>
                <a:r>
                  <a:rPr lang="nl-BE" sz="2800" dirty="0" smtClean="0"/>
                  <a:t>Training applicatie levert goede </a:t>
                </a:r>
                <a:r>
                  <a:rPr lang="nl-BE" sz="2800" b="1" dirty="0" smtClean="0"/>
                  <a:t>startwaarden</a:t>
                </a:r>
                <a:r>
                  <a:rPr lang="nl-BE" sz="2800" dirty="0" smtClean="0"/>
                  <a:t> voor </a:t>
                </a:r>
                <a:r>
                  <a:rPr lang="nl-BE" sz="2800" dirty="0" err="1" smtClean="0"/>
                  <a:t>thresholds</a:t>
                </a:r>
                <a:endParaRPr lang="nl-BE" sz="2800" dirty="0" smtClean="0"/>
              </a:p>
              <a:p>
                <a:r>
                  <a:rPr lang="nl-BE" sz="2800" dirty="0" err="1" smtClean="0"/>
                  <a:t>Thresholdtrainer</a:t>
                </a:r>
                <a:r>
                  <a:rPr lang="nl-BE" sz="2800" dirty="0" smtClean="0"/>
                  <a:t> </a:t>
                </a:r>
                <a:r>
                  <a:rPr lang="nl-BE" sz="2800" b="1" dirty="0" smtClean="0"/>
                  <a:t>verbetert</a:t>
                </a:r>
                <a:r>
                  <a:rPr lang="nl-BE" sz="2800" dirty="0" smtClean="0"/>
                  <a:t> </a:t>
                </a:r>
                <a:r>
                  <a:rPr lang="nl-BE" sz="2800" b="1" dirty="0" smtClean="0"/>
                  <a:t>interpretatie</a:t>
                </a:r>
                <a:r>
                  <a:rPr lang="nl-BE" sz="2800" dirty="0" smtClean="0"/>
                  <a:t> significant (</a:t>
                </a:r>
                <a14:m>
                  <m:oMath xmlns:m="http://schemas.openxmlformats.org/officeDocument/2006/math">
                    <m:r>
                      <a:rPr lang="nl-BE" sz="2800" b="1" i="1" dirty="0" smtClean="0">
                        <a:latin typeface="Cambria Math" panose="02040503050406030204" pitchFamily="18" charset="0"/>
                      </a:rPr>
                      <m:t>𝟑𝟒</m:t>
                    </m:r>
                    <m:r>
                      <a:rPr lang="nl-BE" sz="2800" i="1" dirty="0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r>
                  <a:rPr lang="nl-BE" sz="2800" dirty="0" smtClean="0"/>
                  <a:t>)</a:t>
                </a:r>
              </a:p>
              <a:p>
                <a:r>
                  <a:rPr lang="nl-BE" sz="2800" dirty="0" smtClean="0"/>
                  <a:t>Veel parameters </a:t>
                </a:r>
                <a14:m>
                  <m:oMath xmlns:m="http://schemas.openxmlformats.org/officeDocument/2006/math">
                    <m:r>
                      <a:rPr lang="nl-BE" sz="2800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nl-BE" sz="2800" dirty="0" smtClean="0"/>
                  <a:t> Veel ruimte voor </a:t>
                </a:r>
                <a:r>
                  <a:rPr lang="nl-BE" sz="2800" b="1" dirty="0" smtClean="0"/>
                  <a:t>bijkomend onderzoek</a:t>
                </a:r>
              </a:p>
              <a:p>
                <a:endParaRPr lang="nl-BE" sz="2800" dirty="0"/>
              </a:p>
            </p:txBody>
          </p:sp>
        </mc:Choice>
        <mc:Fallback>
          <p:sp>
            <p:nvSpPr>
              <p:cNvPr id="3" name="Tijdelijke aanduiding voor inhoud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202" t="-2367" r="-534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54285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 sz="4800" b="1" dirty="0" smtClean="0"/>
              <a:t>Inhoud</a:t>
            </a:r>
            <a:endParaRPr lang="nl-BE" sz="4800" b="1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502801" y="1844824"/>
            <a:ext cx="9134391" cy="4114801"/>
          </a:xfrm>
        </p:spPr>
        <p:txBody>
          <a:bodyPr>
            <a:normAutofit/>
          </a:bodyPr>
          <a:lstStyle/>
          <a:p>
            <a:r>
              <a:rPr lang="nl-BE" sz="3200" dirty="0" smtClean="0"/>
              <a:t>Doel</a:t>
            </a:r>
          </a:p>
          <a:p>
            <a:r>
              <a:rPr lang="nl-BE" sz="3200" dirty="0" smtClean="0">
                <a:solidFill>
                  <a:srgbClr val="FF0000"/>
                </a:solidFill>
              </a:rPr>
              <a:t>Technologie</a:t>
            </a:r>
          </a:p>
          <a:p>
            <a:r>
              <a:rPr lang="nl-BE" sz="3200" dirty="0" smtClean="0"/>
              <a:t>Waarom Elektro-oculografie</a:t>
            </a:r>
          </a:p>
          <a:p>
            <a:r>
              <a:rPr lang="nl-BE" sz="3200" dirty="0" smtClean="0"/>
              <a:t>Probleemstelling</a:t>
            </a:r>
          </a:p>
          <a:p>
            <a:r>
              <a:rPr lang="nl-BE" sz="3200" dirty="0" smtClean="0"/>
              <a:t>Oplossingen</a:t>
            </a:r>
          </a:p>
          <a:p>
            <a:r>
              <a:rPr lang="nl-BE" sz="3200" dirty="0" smtClean="0"/>
              <a:t>Experimenten/Resultaten</a:t>
            </a:r>
          </a:p>
          <a:p>
            <a:pPr marL="0" indent="0">
              <a:buNone/>
            </a:pPr>
            <a:endParaRPr lang="nl-BE" sz="3200" dirty="0" smtClean="0"/>
          </a:p>
          <a:p>
            <a:endParaRPr lang="nl-BE" sz="3200" dirty="0" smtClean="0"/>
          </a:p>
          <a:p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824571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Technologie</a:t>
            </a:r>
            <a:endParaRPr lang="nl-BE" dirty="0"/>
          </a:p>
        </p:txBody>
      </p:sp>
      <p:pic>
        <p:nvPicPr>
          <p:cNvPr id="4" name="Picture 4" descr="http://www.adinstruments.com/sites/default/files/images/rcexp_eye-dipole(1).jpg"/>
          <p:cNvPicPr>
            <a:picLocks noGr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43721" y="2132856"/>
            <a:ext cx="6501384" cy="4114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8251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Technologie</a:t>
            </a:r>
            <a:endParaRPr lang="nl-BE" dirty="0"/>
          </a:p>
        </p:txBody>
      </p:sp>
      <p:pic>
        <p:nvPicPr>
          <p:cNvPr id="5" name="Tijdelijke aanduiding voor inhoud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77788" y="2019300"/>
            <a:ext cx="6865454" cy="4114800"/>
          </a:xfrm>
          <a:prstGeom prst="rect">
            <a:avLst/>
          </a:prstGeom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0596" y="864220"/>
            <a:ext cx="3695700" cy="556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70026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 sz="4800" b="1" dirty="0" smtClean="0"/>
              <a:t>Inhoud</a:t>
            </a:r>
            <a:endParaRPr lang="nl-BE" sz="4800" b="1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502801" y="1844824"/>
            <a:ext cx="9134391" cy="4114801"/>
          </a:xfrm>
        </p:spPr>
        <p:txBody>
          <a:bodyPr>
            <a:normAutofit/>
          </a:bodyPr>
          <a:lstStyle/>
          <a:p>
            <a:r>
              <a:rPr lang="nl-BE" sz="3200" dirty="0" smtClean="0"/>
              <a:t>Doel</a:t>
            </a:r>
          </a:p>
          <a:p>
            <a:r>
              <a:rPr lang="nl-BE" sz="3200" dirty="0" smtClean="0"/>
              <a:t>Technologie</a:t>
            </a:r>
          </a:p>
          <a:p>
            <a:r>
              <a:rPr lang="nl-BE" sz="3200" dirty="0" smtClean="0">
                <a:solidFill>
                  <a:srgbClr val="FF0000"/>
                </a:solidFill>
              </a:rPr>
              <a:t>Waarom Elektro-oculografie</a:t>
            </a:r>
          </a:p>
          <a:p>
            <a:r>
              <a:rPr lang="nl-BE" sz="3200" dirty="0" smtClean="0"/>
              <a:t>Probleemstelling</a:t>
            </a:r>
          </a:p>
          <a:p>
            <a:r>
              <a:rPr lang="nl-BE" sz="3200" dirty="0" smtClean="0"/>
              <a:t>Oplossingen</a:t>
            </a:r>
          </a:p>
          <a:p>
            <a:r>
              <a:rPr lang="nl-BE" sz="3200" dirty="0" smtClean="0"/>
              <a:t>Experimenten/Resultaten</a:t>
            </a:r>
          </a:p>
          <a:p>
            <a:pPr marL="0" indent="0">
              <a:buNone/>
            </a:pPr>
            <a:endParaRPr lang="nl-BE" sz="3200" dirty="0" smtClean="0"/>
          </a:p>
          <a:p>
            <a:endParaRPr lang="nl-BE" sz="3200" dirty="0" smtClean="0"/>
          </a:p>
          <a:p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417175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 sz="4800" b="1" dirty="0" smtClean="0"/>
              <a:t>Waarom Elektro-oculografie</a:t>
            </a:r>
            <a:endParaRPr lang="nl-BE" sz="4800" b="1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BE" sz="3200" dirty="0" smtClean="0"/>
              <a:t>Goedkoop</a:t>
            </a:r>
          </a:p>
          <a:p>
            <a:r>
              <a:rPr lang="nl-BE" sz="3200" dirty="0" smtClean="0"/>
              <a:t>Uitwendig</a:t>
            </a:r>
          </a:p>
          <a:p>
            <a:r>
              <a:rPr lang="nl-BE" sz="3200" dirty="0" smtClean="0"/>
              <a:t>Blokkeert het zicht relatief weinig</a:t>
            </a:r>
          </a:p>
          <a:p>
            <a:r>
              <a:rPr lang="nl-BE" sz="3200" dirty="0" smtClean="0"/>
              <a:t>Hoofd kan vrij bewegen</a:t>
            </a:r>
          </a:p>
          <a:p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1802216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 sz="4800" b="1" dirty="0" smtClean="0"/>
              <a:t>Inhoud</a:t>
            </a:r>
            <a:endParaRPr lang="nl-BE" sz="4800" b="1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502801" y="1844824"/>
            <a:ext cx="9134391" cy="4114801"/>
          </a:xfrm>
        </p:spPr>
        <p:txBody>
          <a:bodyPr>
            <a:normAutofit/>
          </a:bodyPr>
          <a:lstStyle/>
          <a:p>
            <a:r>
              <a:rPr lang="nl-BE" sz="3200" dirty="0" smtClean="0"/>
              <a:t>Doel</a:t>
            </a:r>
          </a:p>
          <a:p>
            <a:r>
              <a:rPr lang="nl-BE" sz="3200" dirty="0"/>
              <a:t>Technologie</a:t>
            </a:r>
            <a:endParaRPr lang="nl-BE" sz="3200" dirty="0" smtClean="0"/>
          </a:p>
          <a:p>
            <a:r>
              <a:rPr lang="nl-BE" sz="3200" dirty="0" smtClean="0"/>
              <a:t>Waarom Elektro-oculografie</a:t>
            </a:r>
          </a:p>
          <a:p>
            <a:r>
              <a:rPr lang="nl-BE" sz="3200" dirty="0" smtClean="0">
                <a:solidFill>
                  <a:srgbClr val="FF0000"/>
                </a:solidFill>
              </a:rPr>
              <a:t>Probleemstelling</a:t>
            </a:r>
          </a:p>
          <a:p>
            <a:r>
              <a:rPr lang="nl-BE" sz="3200" dirty="0" smtClean="0"/>
              <a:t>Oplossingen</a:t>
            </a:r>
          </a:p>
          <a:p>
            <a:r>
              <a:rPr lang="nl-BE" sz="3200" dirty="0" smtClean="0"/>
              <a:t>Experimenten/Resultaten</a:t>
            </a:r>
          </a:p>
          <a:p>
            <a:pPr marL="0" indent="0">
              <a:buNone/>
            </a:pPr>
            <a:endParaRPr lang="nl-BE" sz="3200" dirty="0" smtClean="0"/>
          </a:p>
          <a:p>
            <a:endParaRPr lang="nl-BE" sz="3200" dirty="0" smtClean="0"/>
          </a:p>
          <a:p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1602623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Digital Blue Tunnel 16x9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Digital Blue Tunnel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lnSpc>
            <a:spcPct val="90000"/>
          </a:lnSpc>
          <a:defRPr/>
        </a:defPPr>
      </a:lstStyle>
    </a:txDef>
  </a:objectDefaults>
  <a:extraClrSchemeLst/>
</a:theme>
</file>

<file path=ppt/theme/theme2.xml><?xml version="1.0" encoding="utf-8"?>
<a:theme xmlns:a="http://schemas.openxmlformats.org/drawingml/2006/main" name="Kantoor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Digital Blue Tunnel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Kantoor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Digital Blue Tunnel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2E257D54-B65D-4775-8A47-BF76CA13EEE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Presentatie met digitale blauwe tunnel (breedbeeld)</Template>
  <TotalTime>0</TotalTime>
  <Words>899</Words>
  <Application>Microsoft Office PowerPoint</Application>
  <PresentationFormat>Aangepast</PresentationFormat>
  <Paragraphs>392</Paragraphs>
  <Slides>36</Slides>
  <Notes>36</Notes>
  <HiddenSlides>0</HiddenSlides>
  <MMClips>1</MMClips>
  <ScaleCrop>false</ScaleCrop>
  <HeadingPairs>
    <vt:vector size="8" baseType="variant">
      <vt:variant>
        <vt:lpstr>Gebruikte lettertypen</vt:lpstr>
      </vt:variant>
      <vt:variant>
        <vt:i4>5</vt:i4>
      </vt:variant>
      <vt:variant>
        <vt:lpstr>Thema</vt:lpstr>
      </vt:variant>
      <vt:variant>
        <vt:i4>1</vt:i4>
      </vt:variant>
      <vt:variant>
        <vt:lpstr>Ingesloten OLE-bronprogramma's</vt:lpstr>
      </vt:variant>
      <vt:variant>
        <vt:i4>1</vt:i4>
      </vt:variant>
      <vt:variant>
        <vt:lpstr>Diatitels</vt:lpstr>
      </vt:variant>
      <vt:variant>
        <vt:i4>36</vt:i4>
      </vt:variant>
    </vt:vector>
  </HeadingPairs>
  <TitlesOfParts>
    <vt:vector size="43" baseType="lpstr">
      <vt:lpstr>Arial</vt:lpstr>
      <vt:lpstr>Cambria Math</vt:lpstr>
      <vt:lpstr>Corbel</vt:lpstr>
      <vt:lpstr>Symbol</vt:lpstr>
      <vt:lpstr>Wingdings</vt:lpstr>
      <vt:lpstr>Digital Blue Tunnel 16x9</vt:lpstr>
      <vt:lpstr>Bitmapafbeelding</vt:lpstr>
      <vt:lpstr>Muisbesturing a.d.h.v. Elektro-oculografie</vt:lpstr>
      <vt:lpstr>Inhoud</vt:lpstr>
      <vt:lpstr>Doel</vt:lpstr>
      <vt:lpstr>Inhoud</vt:lpstr>
      <vt:lpstr>Technologie</vt:lpstr>
      <vt:lpstr>Technologie</vt:lpstr>
      <vt:lpstr>Inhoud</vt:lpstr>
      <vt:lpstr>Waarom Elektro-oculografie</vt:lpstr>
      <vt:lpstr>Inhoud</vt:lpstr>
      <vt:lpstr>Probleemstelling</vt:lpstr>
      <vt:lpstr>Witte ruis</vt:lpstr>
      <vt:lpstr>Ruis – Gevoeligheid Y-signaal</vt:lpstr>
      <vt:lpstr>Blinks</vt:lpstr>
      <vt:lpstr>Drifting</vt:lpstr>
      <vt:lpstr>Inhoud</vt:lpstr>
      <vt:lpstr>Oplossing – Witte Ruis</vt:lpstr>
      <vt:lpstr>Oplossing – Gevoeligheid Y-signaal</vt:lpstr>
      <vt:lpstr>Oplossing – Blinks </vt:lpstr>
      <vt:lpstr>Oplossing - Drifting</vt:lpstr>
      <vt:lpstr>PowerPoint-presentatie</vt:lpstr>
      <vt:lpstr>Thresholds bepalen </vt:lpstr>
      <vt:lpstr>Probleemscenario</vt:lpstr>
      <vt:lpstr>Thresholds verbeteren</vt:lpstr>
      <vt:lpstr>Voorbeeld scenario</vt:lpstr>
      <vt:lpstr>Thresholds verbetern</vt:lpstr>
      <vt:lpstr>Inhoud</vt:lpstr>
      <vt:lpstr>Experiment opstelling</vt:lpstr>
      <vt:lpstr>PowerPoint-presentatie</vt:lpstr>
      <vt:lpstr>Geteste waarden</vt:lpstr>
      <vt:lpstr>Resultaten – Genormaliseerde afstand (zonder threshold training)</vt:lpstr>
      <vt:lpstr>Resultaten – Genormaliseerde afstand  (met threshold training)</vt:lpstr>
      <vt:lpstr>Resultaten – Genormaliseerde tijd (zonder threshold training)</vt:lpstr>
      <vt:lpstr>Resultaten – Genormaliseerde tijd (met threshold training)</vt:lpstr>
      <vt:lpstr>Vergelijking</vt:lpstr>
      <vt:lpstr>Resultaten – Threshold training</vt:lpstr>
      <vt:lpstr>Conclusie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2015-04-20T13:54:50Z</dcterms:created>
  <dcterms:modified xsi:type="dcterms:W3CDTF">2015-04-28T12:40:12Z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TC028952619991</vt:lpwstr>
  </property>
</Properties>
</file>